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56" r:id="rId2"/>
    <p:sldId id="463" r:id="rId3"/>
    <p:sldId id="398" r:id="rId4"/>
    <p:sldId id="465" r:id="rId5"/>
    <p:sldId id="464" r:id="rId6"/>
    <p:sldId id="479" r:id="rId7"/>
    <p:sldId id="480" r:id="rId8"/>
    <p:sldId id="411" r:id="rId9"/>
    <p:sldId id="412" r:id="rId10"/>
    <p:sldId id="420" r:id="rId11"/>
    <p:sldId id="413" r:id="rId12"/>
    <p:sldId id="488" r:id="rId13"/>
    <p:sldId id="419" r:id="rId14"/>
    <p:sldId id="414" r:id="rId15"/>
    <p:sldId id="466" r:id="rId16"/>
    <p:sldId id="462" r:id="rId17"/>
    <p:sldId id="478" r:id="rId18"/>
    <p:sldId id="481" r:id="rId19"/>
    <p:sldId id="482" r:id="rId20"/>
    <p:sldId id="490" r:id="rId21"/>
    <p:sldId id="491" r:id="rId22"/>
    <p:sldId id="489" r:id="rId23"/>
    <p:sldId id="487" r:id="rId24"/>
    <p:sldId id="399" r:id="rId25"/>
    <p:sldId id="409" r:id="rId26"/>
    <p:sldId id="485" r:id="rId27"/>
    <p:sldId id="4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3C10C-AA36-D549-BC5C-D2F79B25B25A}" type="doc">
      <dgm:prSet loTypeId="urn:microsoft.com/office/officeart/2005/8/layout/radial5" loCatId="" qsTypeId="urn:microsoft.com/office/officeart/2005/8/quickstyle/simple3" qsCatId="simple" csTypeId="urn:microsoft.com/office/officeart/2005/8/colors/colorful1" csCatId="colorful" phldr="1"/>
      <dgm:spPr/>
      <dgm:t>
        <a:bodyPr/>
        <a:lstStyle/>
        <a:p>
          <a:endParaRPr lang="en-US"/>
        </a:p>
      </dgm:t>
    </dgm:pt>
    <dgm:pt modelId="{6E08DCDA-8E45-EC4B-82AD-75CBB4B9AE0D}">
      <dgm:prSet phldrT="[Text]" custT="1"/>
      <dgm:spPr>
        <a:solidFill>
          <a:srgbClr val="FFFFFF"/>
        </a:solidFill>
        <a:ln w="19050" cmpd="sng">
          <a:solidFill>
            <a:srgbClr val="FF6600"/>
          </a:solidFill>
        </a:ln>
        <a:effectLst/>
      </dgm:spPr>
      <dgm:t>
        <a:bodyPr/>
        <a:lstStyle/>
        <a:p>
          <a:r>
            <a:rPr lang="en-US" sz="2400" dirty="0">
              <a:latin typeface="+mn-lt"/>
              <a:cs typeface="Optima"/>
            </a:rPr>
            <a:t>CDS</a:t>
          </a:r>
          <a:endParaRPr lang="en-US" sz="2800" dirty="0">
            <a:latin typeface="+mn-lt"/>
            <a:cs typeface="Optima"/>
          </a:endParaRPr>
        </a:p>
      </dgm:t>
    </dgm:pt>
    <dgm:pt modelId="{3B29A69C-7CD0-2347-934B-E3D81101DF3E}" type="parTrans" cxnId="{5F9EBD15-52F4-5243-B473-BFCCA3DF75E4}">
      <dgm:prSet/>
      <dgm:spPr/>
      <dgm:t>
        <a:bodyPr/>
        <a:lstStyle/>
        <a:p>
          <a:endParaRPr lang="en-US">
            <a:latin typeface="Optima"/>
            <a:cs typeface="Optima"/>
          </a:endParaRPr>
        </a:p>
      </dgm:t>
    </dgm:pt>
    <dgm:pt modelId="{D656B8F2-E554-7245-9020-44B6A9DAD08E}" type="sibTrans" cxnId="{5F9EBD15-52F4-5243-B473-BFCCA3DF75E4}">
      <dgm:prSet/>
      <dgm:spPr/>
      <dgm:t>
        <a:bodyPr/>
        <a:lstStyle/>
        <a:p>
          <a:endParaRPr lang="en-US">
            <a:latin typeface="Optima"/>
            <a:cs typeface="Optima"/>
          </a:endParaRPr>
        </a:p>
      </dgm:t>
    </dgm:pt>
    <dgm:pt modelId="{1DD5677A-F751-2E49-B6BC-DCF545450E54}">
      <dgm:prSet phldrT="[Text]"/>
      <dgm:spPr>
        <a:solidFill>
          <a:srgbClr val="FFFFFF"/>
        </a:solidFill>
        <a:ln w="19050" cmpd="sng">
          <a:solidFill>
            <a:schemeClr val="tx1">
              <a:lumMod val="50000"/>
              <a:lumOff val="50000"/>
            </a:schemeClr>
          </a:solidFill>
        </a:ln>
        <a:effectLst/>
      </dgm:spPr>
      <dgm:t>
        <a:bodyPr/>
        <a:lstStyle/>
        <a:p>
          <a:r>
            <a:rPr lang="en-US" dirty="0">
              <a:latin typeface="+mn-lt"/>
              <a:cs typeface="Optima"/>
            </a:rPr>
            <a:t>Business</a:t>
          </a:r>
          <a:r>
            <a:rPr lang="en-US" dirty="0">
              <a:latin typeface="Optima"/>
              <a:cs typeface="Optima"/>
            </a:rPr>
            <a:t> </a:t>
          </a:r>
          <a:r>
            <a:rPr lang="en-US" dirty="0">
              <a:latin typeface="+mn-lt"/>
              <a:cs typeface="Optima"/>
            </a:rPr>
            <a:t>Logic</a:t>
          </a:r>
        </a:p>
      </dgm:t>
    </dgm:pt>
    <dgm:pt modelId="{1CFB0CDC-BAC1-AE48-BA22-5DA8D32A38D6}" type="parTrans" cxnId="{0F1804E9-8506-CB45-B9D3-1EB3A143AE04}">
      <dgm:prSet/>
      <dgm:spPr/>
      <dgm:t>
        <a:bodyPr/>
        <a:lstStyle/>
        <a:p>
          <a:endParaRPr lang="en-US">
            <a:latin typeface="Optima"/>
            <a:cs typeface="Optima"/>
          </a:endParaRPr>
        </a:p>
      </dgm:t>
    </dgm:pt>
    <dgm:pt modelId="{8507624D-C4A5-FA44-906A-BA93A32FE66B}" type="sibTrans" cxnId="{0F1804E9-8506-CB45-B9D3-1EB3A143AE04}">
      <dgm:prSet/>
      <dgm:spPr/>
      <dgm:t>
        <a:bodyPr/>
        <a:lstStyle/>
        <a:p>
          <a:endParaRPr lang="en-US">
            <a:latin typeface="Optima"/>
            <a:cs typeface="Optima"/>
          </a:endParaRPr>
        </a:p>
      </dgm:t>
    </dgm:pt>
    <dgm:pt modelId="{94C84887-2729-074F-BD1C-28797ADB806C}">
      <dgm:prSet phldrT="[Text]"/>
      <dgm:spPr>
        <a:solidFill>
          <a:srgbClr val="FFFFFF"/>
        </a:solidFill>
        <a:ln w="19050" cmpd="sng">
          <a:solidFill>
            <a:srgbClr val="3366FF"/>
          </a:solidFill>
        </a:ln>
        <a:effectLst/>
      </dgm:spPr>
      <dgm:t>
        <a:bodyPr/>
        <a:lstStyle/>
        <a:p>
          <a:r>
            <a:rPr lang="en-US" dirty="0">
              <a:latin typeface="+mn-lt"/>
              <a:cs typeface="Optima"/>
            </a:rPr>
            <a:t>Analytics</a:t>
          </a:r>
        </a:p>
      </dgm:t>
    </dgm:pt>
    <dgm:pt modelId="{6F8C5E5B-909C-584E-BE9D-B63CA1BCC2CD}" type="parTrans" cxnId="{3D631AF3-4EF1-984A-B269-B217E4AEB48B}">
      <dgm:prSet/>
      <dgm:spPr/>
      <dgm:t>
        <a:bodyPr/>
        <a:lstStyle/>
        <a:p>
          <a:endParaRPr lang="en-US">
            <a:latin typeface="Optima"/>
            <a:cs typeface="Optima"/>
          </a:endParaRPr>
        </a:p>
      </dgm:t>
    </dgm:pt>
    <dgm:pt modelId="{F707849C-B6A0-AD47-ABB1-F8F33B2D693D}" type="sibTrans" cxnId="{3D631AF3-4EF1-984A-B269-B217E4AEB48B}">
      <dgm:prSet/>
      <dgm:spPr/>
      <dgm:t>
        <a:bodyPr/>
        <a:lstStyle/>
        <a:p>
          <a:endParaRPr lang="en-US">
            <a:latin typeface="Optima"/>
            <a:cs typeface="Optima"/>
          </a:endParaRPr>
        </a:p>
      </dgm:t>
    </dgm:pt>
    <dgm:pt modelId="{D3A02A71-C014-DD49-9AB7-414370309CA9}">
      <dgm:prSet phldrT="[Text]"/>
      <dgm:spPr>
        <a:solidFill>
          <a:srgbClr val="FFFFFF"/>
        </a:solidFill>
        <a:ln w="19050" cmpd="sng">
          <a:solidFill>
            <a:schemeClr val="accent4"/>
          </a:solidFill>
        </a:ln>
        <a:effectLst/>
      </dgm:spPr>
      <dgm:t>
        <a:bodyPr/>
        <a:lstStyle/>
        <a:p>
          <a:r>
            <a:rPr lang="en-US" dirty="0">
              <a:latin typeface="+mn-lt"/>
              <a:cs typeface="Optima"/>
            </a:rPr>
            <a:t>OData</a:t>
          </a:r>
        </a:p>
      </dgm:t>
    </dgm:pt>
    <dgm:pt modelId="{C4F9CD8F-7DDE-BF47-868D-D2E12ABC6C37}" type="parTrans" cxnId="{B02063BD-7A03-834B-B6A3-E9E14112B23D}">
      <dgm:prSet/>
      <dgm:spPr/>
      <dgm:t>
        <a:bodyPr/>
        <a:lstStyle/>
        <a:p>
          <a:endParaRPr lang="en-US" dirty="0">
            <a:latin typeface="Optima"/>
            <a:cs typeface="Optima"/>
          </a:endParaRPr>
        </a:p>
      </dgm:t>
    </dgm:pt>
    <dgm:pt modelId="{859A7D02-588B-7340-B6A1-0FE98B17437C}" type="sibTrans" cxnId="{B02063BD-7A03-834B-B6A3-E9E14112B23D}">
      <dgm:prSet/>
      <dgm:spPr/>
      <dgm:t>
        <a:bodyPr/>
        <a:lstStyle/>
        <a:p>
          <a:endParaRPr lang="en-US">
            <a:latin typeface="Optima"/>
            <a:cs typeface="Optima"/>
          </a:endParaRPr>
        </a:p>
      </dgm:t>
    </dgm:pt>
    <dgm:pt modelId="{6AD7ACC1-DA02-D647-BB05-E9008553489B}">
      <dgm:prSet phldrT="[Text]"/>
      <dgm:spPr>
        <a:solidFill>
          <a:srgbClr val="FFFFFF"/>
        </a:solidFill>
        <a:ln w="19050" cmpd="sng">
          <a:solidFill>
            <a:schemeClr val="accent5"/>
          </a:solidFill>
        </a:ln>
        <a:effectLst/>
      </dgm:spPr>
      <dgm:t>
        <a:bodyPr/>
        <a:lstStyle/>
        <a:p>
          <a:r>
            <a:rPr lang="en-US" dirty="0">
              <a:latin typeface="+mn-lt"/>
              <a:cs typeface="Optima"/>
            </a:rPr>
            <a:t>Search</a:t>
          </a:r>
        </a:p>
      </dgm:t>
    </dgm:pt>
    <dgm:pt modelId="{BA996EF9-623F-C04A-B95E-894E5AAFA0C3}" type="parTrans" cxnId="{C0069204-8C09-9D4E-9852-5422A491827E}">
      <dgm:prSet/>
      <dgm:spPr/>
      <dgm:t>
        <a:bodyPr/>
        <a:lstStyle/>
        <a:p>
          <a:endParaRPr lang="en-US">
            <a:latin typeface="Optima"/>
            <a:cs typeface="Optima"/>
          </a:endParaRPr>
        </a:p>
      </dgm:t>
    </dgm:pt>
    <dgm:pt modelId="{E400F15C-8034-724F-84A7-04F14D9BDB3F}" type="sibTrans" cxnId="{C0069204-8C09-9D4E-9852-5422A491827E}">
      <dgm:prSet/>
      <dgm:spPr/>
      <dgm:t>
        <a:bodyPr/>
        <a:lstStyle/>
        <a:p>
          <a:endParaRPr lang="en-US">
            <a:latin typeface="Optima"/>
            <a:cs typeface="Optima"/>
          </a:endParaRPr>
        </a:p>
      </dgm:t>
    </dgm:pt>
    <dgm:pt modelId="{8554DC3A-BB48-444D-B6B9-C882B8699A83}">
      <dgm:prSet phldrT="[Text]"/>
      <dgm:spPr>
        <a:solidFill>
          <a:srgbClr val="FFFFFF"/>
        </a:solidFill>
        <a:ln w="19050" cmpd="sng">
          <a:solidFill>
            <a:schemeClr val="accent6"/>
          </a:solidFill>
        </a:ln>
        <a:effectLst/>
      </dgm:spPr>
      <dgm:t>
        <a:bodyPr/>
        <a:lstStyle/>
        <a:p>
          <a:r>
            <a:rPr lang="en-US" dirty="0">
              <a:latin typeface="+mn-lt"/>
              <a:cs typeface="Optima"/>
            </a:rPr>
            <a:t>BI-Tools</a:t>
          </a:r>
        </a:p>
      </dgm:t>
    </dgm:pt>
    <dgm:pt modelId="{4F9B4BCC-894D-7E4B-81A6-AFDA96533BB8}" type="parTrans" cxnId="{26653023-D3FD-B340-8CA2-A67F0C147E6F}">
      <dgm:prSet/>
      <dgm:spPr/>
      <dgm:t>
        <a:bodyPr/>
        <a:lstStyle/>
        <a:p>
          <a:endParaRPr lang="en-US">
            <a:latin typeface="Optima"/>
            <a:cs typeface="Optima"/>
          </a:endParaRPr>
        </a:p>
      </dgm:t>
    </dgm:pt>
    <dgm:pt modelId="{83F68CD4-5E89-EA46-A2DA-60A06E0F5DE9}" type="sibTrans" cxnId="{26653023-D3FD-B340-8CA2-A67F0C147E6F}">
      <dgm:prSet/>
      <dgm:spPr/>
      <dgm:t>
        <a:bodyPr/>
        <a:lstStyle/>
        <a:p>
          <a:endParaRPr lang="en-US">
            <a:latin typeface="Optima"/>
            <a:cs typeface="Optima"/>
          </a:endParaRPr>
        </a:p>
      </dgm:t>
    </dgm:pt>
    <dgm:pt modelId="{0A48CA6C-68C4-F448-B13B-9C8034303E84}">
      <dgm:prSet phldrT="[Text]"/>
      <dgm:spPr>
        <a:solidFill>
          <a:srgbClr val="FFFFFF"/>
        </a:solidFill>
        <a:ln w="19050" cmpd="sng">
          <a:solidFill>
            <a:schemeClr val="accent1">
              <a:lumMod val="60000"/>
              <a:lumOff val="40000"/>
            </a:schemeClr>
          </a:solidFill>
        </a:ln>
        <a:effectLst/>
      </dgm:spPr>
      <dgm:t>
        <a:bodyPr/>
        <a:lstStyle/>
        <a:p>
          <a:r>
            <a:rPr lang="en-US" dirty="0">
              <a:latin typeface="+mn-lt"/>
              <a:cs typeface="Optima"/>
            </a:rPr>
            <a:t>Planning</a:t>
          </a:r>
        </a:p>
      </dgm:t>
    </dgm:pt>
    <dgm:pt modelId="{41E74701-FDAA-704F-838E-AD3E6516655B}" type="parTrans" cxnId="{BCCECA73-D7B8-A64A-94C2-6BFD8BBF0C71}">
      <dgm:prSet/>
      <dgm:spPr>
        <a:solidFill>
          <a:schemeClr val="accent1">
            <a:lumMod val="60000"/>
            <a:lumOff val="40000"/>
          </a:schemeClr>
        </a:solidFill>
        <a:ln>
          <a:solidFill>
            <a:srgbClr val="FFD05D"/>
          </a:solidFill>
        </a:ln>
      </dgm:spPr>
      <dgm:t>
        <a:bodyPr/>
        <a:lstStyle/>
        <a:p>
          <a:endParaRPr lang="en-US">
            <a:latin typeface="Optima"/>
            <a:cs typeface="Optima"/>
          </a:endParaRPr>
        </a:p>
      </dgm:t>
    </dgm:pt>
    <dgm:pt modelId="{F7F26181-DF13-3044-9DD3-9892BF41EBA9}" type="sibTrans" cxnId="{BCCECA73-D7B8-A64A-94C2-6BFD8BBF0C71}">
      <dgm:prSet/>
      <dgm:spPr/>
      <dgm:t>
        <a:bodyPr/>
        <a:lstStyle/>
        <a:p>
          <a:endParaRPr lang="en-US">
            <a:latin typeface="Optima"/>
            <a:cs typeface="Optima"/>
          </a:endParaRPr>
        </a:p>
      </dgm:t>
    </dgm:pt>
    <dgm:pt modelId="{BDEF9AAE-45AF-814F-A207-FFE4C70A6172}" type="pres">
      <dgm:prSet presAssocID="{10B3C10C-AA36-D549-BC5C-D2F79B25B25A}" presName="Name0" presStyleCnt="0">
        <dgm:presLayoutVars>
          <dgm:chMax val="1"/>
          <dgm:dir/>
          <dgm:animLvl val="ctr"/>
          <dgm:resizeHandles val="exact"/>
        </dgm:presLayoutVars>
      </dgm:prSet>
      <dgm:spPr/>
      <dgm:t>
        <a:bodyPr/>
        <a:lstStyle/>
        <a:p>
          <a:endParaRPr lang="en-US"/>
        </a:p>
      </dgm:t>
    </dgm:pt>
    <dgm:pt modelId="{EE5C22EA-FD44-7E4D-9E73-F6D40DDD28A5}" type="pres">
      <dgm:prSet presAssocID="{6E08DCDA-8E45-EC4B-82AD-75CBB4B9AE0D}" presName="centerShape" presStyleLbl="node0" presStyleIdx="0" presStyleCnt="1" custLinFactNeighborX="-2786"/>
      <dgm:spPr/>
      <dgm:t>
        <a:bodyPr/>
        <a:lstStyle/>
        <a:p>
          <a:endParaRPr lang="en-US"/>
        </a:p>
      </dgm:t>
    </dgm:pt>
    <dgm:pt modelId="{E1578455-50C3-D14D-8D16-AE2AAE2A4797}" type="pres">
      <dgm:prSet presAssocID="{1CFB0CDC-BAC1-AE48-BA22-5DA8D32A38D6}" presName="parTrans" presStyleLbl="sibTrans2D1" presStyleIdx="0" presStyleCnt="6" custAng="10800000"/>
      <dgm:spPr/>
      <dgm:t>
        <a:bodyPr/>
        <a:lstStyle/>
        <a:p>
          <a:endParaRPr lang="en-US"/>
        </a:p>
      </dgm:t>
    </dgm:pt>
    <dgm:pt modelId="{5C102C8F-51EA-FD47-B682-F0DD7AD34439}" type="pres">
      <dgm:prSet presAssocID="{1CFB0CDC-BAC1-AE48-BA22-5DA8D32A38D6}" presName="connectorText" presStyleLbl="sibTrans2D1" presStyleIdx="0" presStyleCnt="6"/>
      <dgm:spPr/>
      <dgm:t>
        <a:bodyPr/>
        <a:lstStyle/>
        <a:p>
          <a:endParaRPr lang="en-US"/>
        </a:p>
      </dgm:t>
    </dgm:pt>
    <dgm:pt modelId="{1A9EB615-F0E8-C646-BC91-63330E7EEC3F}" type="pres">
      <dgm:prSet presAssocID="{1DD5677A-F751-2E49-B6BC-DCF545450E54}" presName="node" presStyleLbl="node1" presStyleIdx="0" presStyleCnt="6">
        <dgm:presLayoutVars>
          <dgm:bulletEnabled val="1"/>
        </dgm:presLayoutVars>
      </dgm:prSet>
      <dgm:spPr/>
      <dgm:t>
        <a:bodyPr/>
        <a:lstStyle/>
        <a:p>
          <a:endParaRPr lang="en-US"/>
        </a:p>
      </dgm:t>
    </dgm:pt>
    <dgm:pt modelId="{1CB3EB51-91AB-3E40-A345-57818554DE63}" type="pres">
      <dgm:prSet presAssocID="{6F8C5E5B-909C-584E-BE9D-B63CA1BCC2CD}" presName="parTrans" presStyleLbl="sibTrans2D1" presStyleIdx="1" presStyleCnt="6" custAng="10748100"/>
      <dgm:spPr/>
      <dgm:t>
        <a:bodyPr/>
        <a:lstStyle/>
        <a:p>
          <a:endParaRPr lang="en-US"/>
        </a:p>
      </dgm:t>
    </dgm:pt>
    <dgm:pt modelId="{EBE2E7EC-298B-9545-82D5-FE7DEF7EE246}" type="pres">
      <dgm:prSet presAssocID="{6F8C5E5B-909C-584E-BE9D-B63CA1BCC2CD}" presName="connectorText" presStyleLbl="sibTrans2D1" presStyleIdx="1" presStyleCnt="6"/>
      <dgm:spPr/>
      <dgm:t>
        <a:bodyPr/>
        <a:lstStyle/>
        <a:p>
          <a:endParaRPr lang="en-US"/>
        </a:p>
      </dgm:t>
    </dgm:pt>
    <dgm:pt modelId="{24C348AE-9E0F-6E47-A42B-B738FAB41A49}" type="pres">
      <dgm:prSet presAssocID="{94C84887-2729-074F-BD1C-28797ADB806C}" presName="node" presStyleLbl="node1" presStyleIdx="1" presStyleCnt="6">
        <dgm:presLayoutVars>
          <dgm:bulletEnabled val="1"/>
        </dgm:presLayoutVars>
      </dgm:prSet>
      <dgm:spPr/>
      <dgm:t>
        <a:bodyPr/>
        <a:lstStyle/>
        <a:p>
          <a:endParaRPr lang="en-US"/>
        </a:p>
      </dgm:t>
    </dgm:pt>
    <dgm:pt modelId="{69B3A66D-55F0-EF4E-B74C-0A8FDBFFF18B}" type="pres">
      <dgm:prSet presAssocID="{C4F9CD8F-7DDE-BF47-868D-D2E12ABC6C37}" presName="parTrans" presStyleLbl="sibTrans2D1" presStyleIdx="2" presStyleCnt="6" custAng="10903796"/>
      <dgm:spPr/>
      <dgm:t>
        <a:bodyPr/>
        <a:lstStyle/>
        <a:p>
          <a:endParaRPr lang="en-US"/>
        </a:p>
      </dgm:t>
    </dgm:pt>
    <dgm:pt modelId="{34B28FEE-7470-5044-8A72-4F4F66425ECE}" type="pres">
      <dgm:prSet presAssocID="{C4F9CD8F-7DDE-BF47-868D-D2E12ABC6C37}" presName="connectorText" presStyleLbl="sibTrans2D1" presStyleIdx="2" presStyleCnt="6"/>
      <dgm:spPr/>
      <dgm:t>
        <a:bodyPr/>
        <a:lstStyle/>
        <a:p>
          <a:endParaRPr lang="en-US"/>
        </a:p>
      </dgm:t>
    </dgm:pt>
    <dgm:pt modelId="{E58B3210-AA2A-BF46-99EB-D2C2735424CD}" type="pres">
      <dgm:prSet presAssocID="{D3A02A71-C014-DD49-9AB7-414370309CA9}" presName="node" presStyleLbl="node1" presStyleIdx="2" presStyleCnt="6">
        <dgm:presLayoutVars>
          <dgm:bulletEnabled val="1"/>
        </dgm:presLayoutVars>
      </dgm:prSet>
      <dgm:spPr/>
      <dgm:t>
        <a:bodyPr/>
        <a:lstStyle/>
        <a:p>
          <a:endParaRPr lang="en-US"/>
        </a:p>
      </dgm:t>
    </dgm:pt>
    <dgm:pt modelId="{64309BBE-B08D-214E-AAB1-F4EF7F7F6612}" type="pres">
      <dgm:prSet presAssocID="{BA996EF9-623F-C04A-B95E-894E5AAFA0C3}" presName="parTrans" presStyleLbl="sibTrans2D1" presStyleIdx="3" presStyleCnt="6" custAng="10800000"/>
      <dgm:spPr/>
      <dgm:t>
        <a:bodyPr/>
        <a:lstStyle/>
        <a:p>
          <a:endParaRPr lang="en-US"/>
        </a:p>
      </dgm:t>
    </dgm:pt>
    <dgm:pt modelId="{AD45A8B1-9D5A-654B-A2CA-21387B57BAF1}" type="pres">
      <dgm:prSet presAssocID="{BA996EF9-623F-C04A-B95E-894E5AAFA0C3}" presName="connectorText" presStyleLbl="sibTrans2D1" presStyleIdx="3" presStyleCnt="6"/>
      <dgm:spPr/>
      <dgm:t>
        <a:bodyPr/>
        <a:lstStyle/>
        <a:p>
          <a:endParaRPr lang="en-US"/>
        </a:p>
      </dgm:t>
    </dgm:pt>
    <dgm:pt modelId="{85FC0BFD-8FF9-B14B-A098-ADFADABC3FBC}" type="pres">
      <dgm:prSet presAssocID="{6AD7ACC1-DA02-D647-BB05-E9008553489B}" presName="node" presStyleLbl="node1" presStyleIdx="3" presStyleCnt="6">
        <dgm:presLayoutVars>
          <dgm:bulletEnabled val="1"/>
        </dgm:presLayoutVars>
      </dgm:prSet>
      <dgm:spPr/>
      <dgm:t>
        <a:bodyPr/>
        <a:lstStyle/>
        <a:p>
          <a:endParaRPr lang="en-US"/>
        </a:p>
      </dgm:t>
    </dgm:pt>
    <dgm:pt modelId="{4564A4E9-E069-0546-8FA3-81121BF6259B}" type="pres">
      <dgm:prSet presAssocID="{4F9B4BCC-894D-7E4B-81A6-AFDA96533BB8}" presName="parTrans" presStyleLbl="sibTrans2D1" presStyleIdx="4" presStyleCnt="6" custAng="10690785"/>
      <dgm:spPr/>
      <dgm:t>
        <a:bodyPr/>
        <a:lstStyle/>
        <a:p>
          <a:endParaRPr lang="en-US"/>
        </a:p>
      </dgm:t>
    </dgm:pt>
    <dgm:pt modelId="{38547E00-9194-E441-B65A-1EB8E2A3611E}" type="pres">
      <dgm:prSet presAssocID="{4F9B4BCC-894D-7E4B-81A6-AFDA96533BB8}" presName="connectorText" presStyleLbl="sibTrans2D1" presStyleIdx="4" presStyleCnt="6"/>
      <dgm:spPr/>
      <dgm:t>
        <a:bodyPr/>
        <a:lstStyle/>
        <a:p>
          <a:endParaRPr lang="en-US"/>
        </a:p>
      </dgm:t>
    </dgm:pt>
    <dgm:pt modelId="{4E356C13-F8BF-414F-BF7E-6B7383CDC76C}" type="pres">
      <dgm:prSet presAssocID="{8554DC3A-BB48-444D-B6B9-C882B8699A83}" presName="node" presStyleLbl="node1" presStyleIdx="4" presStyleCnt="6">
        <dgm:presLayoutVars>
          <dgm:bulletEnabled val="1"/>
        </dgm:presLayoutVars>
      </dgm:prSet>
      <dgm:spPr/>
      <dgm:t>
        <a:bodyPr/>
        <a:lstStyle/>
        <a:p>
          <a:endParaRPr lang="en-US"/>
        </a:p>
      </dgm:t>
    </dgm:pt>
    <dgm:pt modelId="{62B9DD57-6255-5D44-A4ED-A8D1A47F2F82}" type="pres">
      <dgm:prSet presAssocID="{41E74701-FDAA-704F-838E-AD3E6516655B}" presName="parTrans" presStyleLbl="sibTrans2D1" presStyleIdx="5" presStyleCnt="6" custAng="10603803"/>
      <dgm:spPr/>
      <dgm:t>
        <a:bodyPr/>
        <a:lstStyle/>
        <a:p>
          <a:endParaRPr lang="en-US"/>
        </a:p>
      </dgm:t>
    </dgm:pt>
    <dgm:pt modelId="{9E5041D0-1AF6-4F41-A296-5B0E78A3B3D2}" type="pres">
      <dgm:prSet presAssocID="{41E74701-FDAA-704F-838E-AD3E6516655B}" presName="connectorText" presStyleLbl="sibTrans2D1" presStyleIdx="5" presStyleCnt="6"/>
      <dgm:spPr/>
      <dgm:t>
        <a:bodyPr/>
        <a:lstStyle/>
        <a:p>
          <a:endParaRPr lang="en-US"/>
        </a:p>
      </dgm:t>
    </dgm:pt>
    <dgm:pt modelId="{2B969AE8-F2EA-F64F-98F2-0FF18A319AE2}" type="pres">
      <dgm:prSet presAssocID="{0A48CA6C-68C4-F448-B13B-9C8034303E84}" presName="node" presStyleLbl="node1" presStyleIdx="5" presStyleCnt="6">
        <dgm:presLayoutVars>
          <dgm:bulletEnabled val="1"/>
        </dgm:presLayoutVars>
      </dgm:prSet>
      <dgm:spPr/>
      <dgm:t>
        <a:bodyPr/>
        <a:lstStyle/>
        <a:p>
          <a:endParaRPr lang="en-US"/>
        </a:p>
      </dgm:t>
    </dgm:pt>
  </dgm:ptLst>
  <dgm:cxnLst>
    <dgm:cxn modelId="{912B7D4B-6328-4028-A7A8-B5F4DFD660C9}" type="presOf" srcId="{8554DC3A-BB48-444D-B6B9-C882B8699A83}" destId="{4E356C13-F8BF-414F-BF7E-6B7383CDC76C}" srcOrd="0" destOrd="0" presId="urn:microsoft.com/office/officeart/2005/8/layout/radial5"/>
    <dgm:cxn modelId="{1BD43A40-7A12-439F-8BC7-22C87817F5F4}" type="presOf" srcId="{10B3C10C-AA36-D549-BC5C-D2F79B25B25A}" destId="{BDEF9AAE-45AF-814F-A207-FFE4C70A6172}" srcOrd="0" destOrd="0" presId="urn:microsoft.com/office/officeart/2005/8/layout/radial5"/>
    <dgm:cxn modelId="{5F9EBD15-52F4-5243-B473-BFCCA3DF75E4}" srcId="{10B3C10C-AA36-D549-BC5C-D2F79B25B25A}" destId="{6E08DCDA-8E45-EC4B-82AD-75CBB4B9AE0D}" srcOrd="0" destOrd="0" parTransId="{3B29A69C-7CD0-2347-934B-E3D81101DF3E}" sibTransId="{D656B8F2-E554-7245-9020-44B6A9DAD08E}"/>
    <dgm:cxn modelId="{D9AB0CEA-60FB-4E2A-85A5-28FA4723E7D0}" type="presOf" srcId="{41E74701-FDAA-704F-838E-AD3E6516655B}" destId="{9E5041D0-1AF6-4F41-A296-5B0E78A3B3D2}" srcOrd="1" destOrd="0" presId="urn:microsoft.com/office/officeart/2005/8/layout/radial5"/>
    <dgm:cxn modelId="{6EC7A9F5-1B0E-4A0D-BE0A-9EE5055F3613}" type="presOf" srcId="{C4F9CD8F-7DDE-BF47-868D-D2E12ABC6C37}" destId="{34B28FEE-7470-5044-8A72-4F4F66425ECE}" srcOrd="1" destOrd="0" presId="urn:microsoft.com/office/officeart/2005/8/layout/radial5"/>
    <dgm:cxn modelId="{DCF3198C-B7D9-4E21-A54E-3F860BEC2812}" type="presOf" srcId="{4F9B4BCC-894D-7E4B-81A6-AFDA96533BB8}" destId="{38547E00-9194-E441-B65A-1EB8E2A3611E}" srcOrd="1" destOrd="0" presId="urn:microsoft.com/office/officeart/2005/8/layout/radial5"/>
    <dgm:cxn modelId="{9EE62E68-A971-4FC5-92A2-BA073317E422}" type="presOf" srcId="{0A48CA6C-68C4-F448-B13B-9C8034303E84}" destId="{2B969AE8-F2EA-F64F-98F2-0FF18A319AE2}" srcOrd="0" destOrd="0" presId="urn:microsoft.com/office/officeart/2005/8/layout/radial5"/>
    <dgm:cxn modelId="{3D631AF3-4EF1-984A-B269-B217E4AEB48B}" srcId="{6E08DCDA-8E45-EC4B-82AD-75CBB4B9AE0D}" destId="{94C84887-2729-074F-BD1C-28797ADB806C}" srcOrd="1" destOrd="0" parTransId="{6F8C5E5B-909C-584E-BE9D-B63CA1BCC2CD}" sibTransId="{F707849C-B6A0-AD47-ABB1-F8F33B2D693D}"/>
    <dgm:cxn modelId="{903C3309-A1DF-4AC5-99A6-5CDE164DDF83}" type="presOf" srcId="{BA996EF9-623F-C04A-B95E-894E5AAFA0C3}" destId="{64309BBE-B08D-214E-AAB1-F4EF7F7F6612}" srcOrd="0" destOrd="0" presId="urn:microsoft.com/office/officeart/2005/8/layout/radial5"/>
    <dgm:cxn modelId="{BCCECA73-D7B8-A64A-94C2-6BFD8BBF0C71}" srcId="{6E08DCDA-8E45-EC4B-82AD-75CBB4B9AE0D}" destId="{0A48CA6C-68C4-F448-B13B-9C8034303E84}" srcOrd="5" destOrd="0" parTransId="{41E74701-FDAA-704F-838E-AD3E6516655B}" sibTransId="{F7F26181-DF13-3044-9DD3-9892BF41EBA9}"/>
    <dgm:cxn modelId="{4ED4B6AC-B3E8-4F66-81B8-364DBA97BD26}" type="presOf" srcId="{6F8C5E5B-909C-584E-BE9D-B63CA1BCC2CD}" destId="{EBE2E7EC-298B-9545-82D5-FE7DEF7EE246}" srcOrd="1" destOrd="0" presId="urn:microsoft.com/office/officeart/2005/8/layout/radial5"/>
    <dgm:cxn modelId="{A2EA4798-07A4-4B31-A53B-C4CD5CAFFE17}" type="presOf" srcId="{4F9B4BCC-894D-7E4B-81A6-AFDA96533BB8}" destId="{4564A4E9-E069-0546-8FA3-81121BF6259B}" srcOrd="0" destOrd="0" presId="urn:microsoft.com/office/officeart/2005/8/layout/radial5"/>
    <dgm:cxn modelId="{E005DDAE-2FB4-480F-A4ED-EA3F42CD27F3}" type="presOf" srcId="{6AD7ACC1-DA02-D647-BB05-E9008553489B}" destId="{85FC0BFD-8FF9-B14B-A098-ADFADABC3FBC}" srcOrd="0" destOrd="0" presId="urn:microsoft.com/office/officeart/2005/8/layout/radial5"/>
    <dgm:cxn modelId="{21790567-0F50-4506-BC83-8B16F3C46AFC}" type="presOf" srcId="{D3A02A71-C014-DD49-9AB7-414370309CA9}" destId="{E58B3210-AA2A-BF46-99EB-D2C2735424CD}" srcOrd="0" destOrd="0" presId="urn:microsoft.com/office/officeart/2005/8/layout/radial5"/>
    <dgm:cxn modelId="{0EF27C39-C212-4DFF-9997-F85C0414788F}" type="presOf" srcId="{94C84887-2729-074F-BD1C-28797ADB806C}" destId="{24C348AE-9E0F-6E47-A42B-B738FAB41A49}" srcOrd="0" destOrd="0" presId="urn:microsoft.com/office/officeart/2005/8/layout/radial5"/>
    <dgm:cxn modelId="{C0069204-8C09-9D4E-9852-5422A491827E}" srcId="{6E08DCDA-8E45-EC4B-82AD-75CBB4B9AE0D}" destId="{6AD7ACC1-DA02-D647-BB05-E9008553489B}" srcOrd="3" destOrd="0" parTransId="{BA996EF9-623F-C04A-B95E-894E5AAFA0C3}" sibTransId="{E400F15C-8034-724F-84A7-04F14D9BDB3F}"/>
    <dgm:cxn modelId="{8F7E6326-3D0F-44E3-A777-23E7877A9ED6}" type="presOf" srcId="{1CFB0CDC-BAC1-AE48-BA22-5DA8D32A38D6}" destId="{E1578455-50C3-D14D-8D16-AE2AAE2A4797}" srcOrd="0" destOrd="0" presId="urn:microsoft.com/office/officeart/2005/8/layout/radial5"/>
    <dgm:cxn modelId="{5F1919CA-2E65-47D1-8A5A-A541FA39E63E}" type="presOf" srcId="{C4F9CD8F-7DDE-BF47-868D-D2E12ABC6C37}" destId="{69B3A66D-55F0-EF4E-B74C-0A8FDBFFF18B}" srcOrd="0" destOrd="0" presId="urn:microsoft.com/office/officeart/2005/8/layout/radial5"/>
    <dgm:cxn modelId="{B02063BD-7A03-834B-B6A3-E9E14112B23D}" srcId="{6E08DCDA-8E45-EC4B-82AD-75CBB4B9AE0D}" destId="{D3A02A71-C014-DD49-9AB7-414370309CA9}" srcOrd="2" destOrd="0" parTransId="{C4F9CD8F-7DDE-BF47-868D-D2E12ABC6C37}" sibTransId="{859A7D02-588B-7340-B6A1-0FE98B17437C}"/>
    <dgm:cxn modelId="{BA582340-2EF3-43AB-BA94-DA02E960997A}" type="presOf" srcId="{1DD5677A-F751-2E49-B6BC-DCF545450E54}" destId="{1A9EB615-F0E8-C646-BC91-63330E7EEC3F}" srcOrd="0" destOrd="0" presId="urn:microsoft.com/office/officeart/2005/8/layout/radial5"/>
    <dgm:cxn modelId="{02657F48-63C1-4779-B45F-C55CDA927633}" type="presOf" srcId="{BA996EF9-623F-C04A-B95E-894E5AAFA0C3}" destId="{AD45A8B1-9D5A-654B-A2CA-21387B57BAF1}" srcOrd="1" destOrd="0" presId="urn:microsoft.com/office/officeart/2005/8/layout/radial5"/>
    <dgm:cxn modelId="{FBE40933-F997-4B43-AE92-A05DB3DF7679}" type="presOf" srcId="{6E08DCDA-8E45-EC4B-82AD-75CBB4B9AE0D}" destId="{EE5C22EA-FD44-7E4D-9E73-F6D40DDD28A5}" srcOrd="0" destOrd="0" presId="urn:microsoft.com/office/officeart/2005/8/layout/radial5"/>
    <dgm:cxn modelId="{AEDE04CE-3A56-4438-800C-E73F2E2E19CE}" type="presOf" srcId="{6F8C5E5B-909C-584E-BE9D-B63CA1BCC2CD}" destId="{1CB3EB51-91AB-3E40-A345-57818554DE63}" srcOrd="0" destOrd="0" presId="urn:microsoft.com/office/officeart/2005/8/layout/radial5"/>
    <dgm:cxn modelId="{EFD8223F-6D74-48BD-99C5-12AEE2917A1C}" type="presOf" srcId="{1CFB0CDC-BAC1-AE48-BA22-5DA8D32A38D6}" destId="{5C102C8F-51EA-FD47-B682-F0DD7AD34439}" srcOrd="1" destOrd="0" presId="urn:microsoft.com/office/officeart/2005/8/layout/radial5"/>
    <dgm:cxn modelId="{1F309820-8C0D-4278-AC69-D4E08620FF29}" type="presOf" srcId="{41E74701-FDAA-704F-838E-AD3E6516655B}" destId="{62B9DD57-6255-5D44-A4ED-A8D1A47F2F82}" srcOrd="0" destOrd="0" presId="urn:microsoft.com/office/officeart/2005/8/layout/radial5"/>
    <dgm:cxn modelId="{26653023-D3FD-B340-8CA2-A67F0C147E6F}" srcId="{6E08DCDA-8E45-EC4B-82AD-75CBB4B9AE0D}" destId="{8554DC3A-BB48-444D-B6B9-C882B8699A83}" srcOrd="4" destOrd="0" parTransId="{4F9B4BCC-894D-7E4B-81A6-AFDA96533BB8}" sibTransId="{83F68CD4-5E89-EA46-A2DA-60A06E0F5DE9}"/>
    <dgm:cxn modelId="{0F1804E9-8506-CB45-B9D3-1EB3A143AE04}" srcId="{6E08DCDA-8E45-EC4B-82AD-75CBB4B9AE0D}" destId="{1DD5677A-F751-2E49-B6BC-DCF545450E54}" srcOrd="0" destOrd="0" parTransId="{1CFB0CDC-BAC1-AE48-BA22-5DA8D32A38D6}" sibTransId="{8507624D-C4A5-FA44-906A-BA93A32FE66B}"/>
    <dgm:cxn modelId="{E98B9240-2848-4BFA-880A-94E9FFBB6A9B}" type="presParOf" srcId="{BDEF9AAE-45AF-814F-A207-FFE4C70A6172}" destId="{EE5C22EA-FD44-7E4D-9E73-F6D40DDD28A5}" srcOrd="0" destOrd="0" presId="urn:microsoft.com/office/officeart/2005/8/layout/radial5"/>
    <dgm:cxn modelId="{730FA398-5985-4797-B09B-9179D4283957}" type="presParOf" srcId="{BDEF9AAE-45AF-814F-A207-FFE4C70A6172}" destId="{E1578455-50C3-D14D-8D16-AE2AAE2A4797}" srcOrd="1" destOrd="0" presId="urn:microsoft.com/office/officeart/2005/8/layout/radial5"/>
    <dgm:cxn modelId="{E59EC8B6-1EDB-4622-9C2C-69858E4F7677}" type="presParOf" srcId="{E1578455-50C3-D14D-8D16-AE2AAE2A4797}" destId="{5C102C8F-51EA-FD47-B682-F0DD7AD34439}" srcOrd="0" destOrd="0" presId="urn:microsoft.com/office/officeart/2005/8/layout/radial5"/>
    <dgm:cxn modelId="{E25178A5-0D2F-4F15-A275-5C6D4AC1285D}" type="presParOf" srcId="{BDEF9AAE-45AF-814F-A207-FFE4C70A6172}" destId="{1A9EB615-F0E8-C646-BC91-63330E7EEC3F}" srcOrd="2" destOrd="0" presId="urn:microsoft.com/office/officeart/2005/8/layout/radial5"/>
    <dgm:cxn modelId="{D42B3ECB-B727-4CB5-92D1-BEB54E4FBAA5}" type="presParOf" srcId="{BDEF9AAE-45AF-814F-A207-FFE4C70A6172}" destId="{1CB3EB51-91AB-3E40-A345-57818554DE63}" srcOrd="3" destOrd="0" presId="urn:microsoft.com/office/officeart/2005/8/layout/radial5"/>
    <dgm:cxn modelId="{B08F319A-6F58-43E1-B994-0AA651011EAC}" type="presParOf" srcId="{1CB3EB51-91AB-3E40-A345-57818554DE63}" destId="{EBE2E7EC-298B-9545-82D5-FE7DEF7EE246}" srcOrd="0" destOrd="0" presId="urn:microsoft.com/office/officeart/2005/8/layout/radial5"/>
    <dgm:cxn modelId="{30238882-DA0C-467A-8BAA-B63877B8A51B}" type="presParOf" srcId="{BDEF9AAE-45AF-814F-A207-FFE4C70A6172}" destId="{24C348AE-9E0F-6E47-A42B-B738FAB41A49}" srcOrd="4" destOrd="0" presId="urn:microsoft.com/office/officeart/2005/8/layout/radial5"/>
    <dgm:cxn modelId="{A6806171-A224-44CB-8249-A9595C88DE9C}" type="presParOf" srcId="{BDEF9AAE-45AF-814F-A207-FFE4C70A6172}" destId="{69B3A66D-55F0-EF4E-B74C-0A8FDBFFF18B}" srcOrd="5" destOrd="0" presId="urn:microsoft.com/office/officeart/2005/8/layout/radial5"/>
    <dgm:cxn modelId="{7C3105B9-FF14-43E6-A518-136C632569CC}" type="presParOf" srcId="{69B3A66D-55F0-EF4E-B74C-0A8FDBFFF18B}" destId="{34B28FEE-7470-5044-8A72-4F4F66425ECE}" srcOrd="0" destOrd="0" presId="urn:microsoft.com/office/officeart/2005/8/layout/radial5"/>
    <dgm:cxn modelId="{114A4856-0166-4F1A-9080-E3F95EFC82CE}" type="presParOf" srcId="{BDEF9AAE-45AF-814F-A207-FFE4C70A6172}" destId="{E58B3210-AA2A-BF46-99EB-D2C2735424CD}" srcOrd="6" destOrd="0" presId="urn:microsoft.com/office/officeart/2005/8/layout/radial5"/>
    <dgm:cxn modelId="{8131D733-4A2A-4DA4-A77A-FC9208A842AC}" type="presParOf" srcId="{BDEF9AAE-45AF-814F-A207-FFE4C70A6172}" destId="{64309BBE-B08D-214E-AAB1-F4EF7F7F6612}" srcOrd="7" destOrd="0" presId="urn:microsoft.com/office/officeart/2005/8/layout/radial5"/>
    <dgm:cxn modelId="{40D4596B-01D0-42DD-86E8-44A1D2FFEA0C}" type="presParOf" srcId="{64309BBE-B08D-214E-AAB1-F4EF7F7F6612}" destId="{AD45A8B1-9D5A-654B-A2CA-21387B57BAF1}" srcOrd="0" destOrd="0" presId="urn:microsoft.com/office/officeart/2005/8/layout/radial5"/>
    <dgm:cxn modelId="{080D7F07-10BB-4DC1-B0D9-C7E0823A7468}" type="presParOf" srcId="{BDEF9AAE-45AF-814F-A207-FFE4C70A6172}" destId="{85FC0BFD-8FF9-B14B-A098-ADFADABC3FBC}" srcOrd="8" destOrd="0" presId="urn:microsoft.com/office/officeart/2005/8/layout/radial5"/>
    <dgm:cxn modelId="{8FE97420-28C4-4637-B00C-6B468546E01E}" type="presParOf" srcId="{BDEF9AAE-45AF-814F-A207-FFE4C70A6172}" destId="{4564A4E9-E069-0546-8FA3-81121BF6259B}" srcOrd="9" destOrd="0" presId="urn:microsoft.com/office/officeart/2005/8/layout/radial5"/>
    <dgm:cxn modelId="{F47D4466-1BE4-49A9-BC61-671915A8F6AB}" type="presParOf" srcId="{4564A4E9-E069-0546-8FA3-81121BF6259B}" destId="{38547E00-9194-E441-B65A-1EB8E2A3611E}" srcOrd="0" destOrd="0" presId="urn:microsoft.com/office/officeart/2005/8/layout/radial5"/>
    <dgm:cxn modelId="{2656C391-4F3E-421C-BB56-5EDA1581602C}" type="presParOf" srcId="{BDEF9AAE-45AF-814F-A207-FFE4C70A6172}" destId="{4E356C13-F8BF-414F-BF7E-6B7383CDC76C}" srcOrd="10" destOrd="0" presId="urn:microsoft.com/office/officeart/2005/8/layout/radial5"/>
    <dgm:cxn modelId="{B56DC87C-ABA8-4364-9BB7-4C99200A0229}" type="presParOf" srcId="{BDEF9AAE-45AF-814F-A207-FFE4C70A6172}" destId="{62B9DD57-6255-5D44-A4ED-A8D1A47F2F82}" srcOrd="11" destOrd="0" presId="urn:microsoft.com/office/officeart/2005/8/layout/radial5"/>
    <dgm:cxn modelId="{A29D5BBC-D0C2-4369-9FDF-E8CED1339CEF}" type="presParOf" srcId="{62B9DD57-6255-5D44-A4ED-A8D1A47F2F82}" destId="{9E5041D0-1AF6-4F41-A296-5B0E78A3B3D2}" srcOrd="0" destOrd="0" presId="urn:microsoft.com/office/officeart/2005/8/layout/radial5"/>
    <dgm:cxn modelId="{CBEB922B-8724-4299-BAC2-6214E672685D}" type="presParOf" srcId="{BDEF9AAE-45AF-814F-A207-FFE4C70A6172}" destId="{2B969AE8-F2EA-F64F-98F2-0FF18A319AE2}"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C22EA-FD44-7E4D-9E73-F6D40DDD28A5}">
      <dsp:nvSpPr>
        <dsp:cNvPr id="0" name=""/>
        <dsp:cNvSpPr/>
      </dsp:nvSpPr>
      <dsp:spPr>
        <a:xfrm>
          <a:off x="2621534" y="1514780"/>
          <a:ext cx="1079126" cy="1079126"/>
        </a:xfrm>
        <a:prstGeom prst="ellipse">
          <a:avLst/>
        </a:prstGeom>
        <a:solidFill>
          <a:srgbClr val="FFFFFF"/>
        </a:solidFill>
        <a:ln w="19050" cmpd="sng">
          <a:solidFill>
            <a:srgbClr val="FF6600"/>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latin typeface="+mn-lt"/>
              <a:cs typeface="Optima"/>
            </a:rPr>
            <a:t>CDS</a:t>
          </a:r>
          <a:endParaRPr lang="en-US" sz="2800" kern="1200" dirty="0">
            <a:latin typeface="+mn-lt"/>
            <a:cs typeface="Optima"/>
          </a:endParaRPr>
        </a:p>
      </dsp:txBody>
      <dsp:txXfrm>
        <a:off x="2779568" y="1672814"/>
        <a:ext cx="763058" cy="763058"/>
      </dsp:txXfrm>
    </dsp:sp>
    <dsp:sp modelId="{E1578455-50C3-D14D-8D16-AE2AAE2A4797}">
      <dsp:nvSpPr>
        <dsp:cNvPr id="0" name=""/>
        <dsp:cNvSpPr/>
      </dsp:nvSpPr>
      <dsp:spPr>
        <a:xfrm rot="5591353">
          <a:off x="3087712" y="1121791"/>
          <a:ext cx="230248" cy="366902"/>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a:off x="3124170" y="1160687"/>
        <a:ext cx="161174" cy="220142"/>
      </dsp:txXfrm>
    </dsp:sp>
    <dsp:sp modelId="{1A9EB615-F0E8-C646-BC91-63330E7EEC3F}">
      <dsp:nvSpPr>
        <dsp:cNvPr id="0" name=""/>
        <dsp:cNvSpPr/>
      </dsp:nvSpPr>
      <dsp:spPr>
        <a:xfrm>
          <a:off x="2705738" y="3566"/>
          <a:ext cx="1079126" cy="1079126"/>
        </a:xfrm>
        <a:prstGeom prst="ellipse">
          <a:avLst/>
        </a:prstGeom>
        <a:solidFill>
          <a:srgbClr val="FFFFFF"/>
        </a:solidFill>
        <a:ln w="19050" cmpd="sng">
          <a:solidFill>
            <a:schemeClr val="tx1">
              <a:lumMod val="50000"/>
              <a:lumOff val="5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Business</a:t>
          </a:r>
          <a:r>
            <a:rPr lang="en-US" sz="1500" kern="1200" dirty="0">
              <a:latin typeface="Optima"/>
              <a:cs typeface="Optima"/>
            </a:rPr>
            <a:t> </a:t>
          </a:r>
          <a:r>
            <a:rPr lang="en-US" sz="1500" kern="1200" dirty="0">
              <a:latin typeface="+mn-lt"/>
              <a:cs typeface="Optima"/>
            </a:rPr>
            <a:t>Logic</a:t>
          </a:r>
        </a:p>
      </dsp:txBody>
      <dsp:txXfrm>
        <a:off x="2863772" y="161600"/>
        <a:ext cx="763058" cy="763058"/>
      </dsp:txXfrm>
    </dsp:sp>
    <dsp:sp modelId="{1CB3EB51-91AB-3E40-A345-57818554DE63}">
      <dsp:nvSpPr>
        <dsp:cNvPr id="0" name=""/>
        <dsp:cNvSpPr/>
      </dsp:nvSpPr>
      <dsp:spPr>
        <a:xfrm rot="9039445">
          <a:off x="3716932" y="1496704"/>
          <a:ext cx="267952" cy="366902"/>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a:off x="3792161" y="1550388"/>
        <a:ext cx="187566" cy="220142"/>
      </dsp:txXfrm>
    </dsp:sp>
    <dsp:sp modelId="{24C348AE-9E0F-6E47-A42B-B738FAB41A49}">
      <dsp:nvSpPr>
        <dsp:cNvPr id="0" name=""/>
        <dsp:cNvSpPr/>
      </dsp:nvSpPr>
      <dsp:spPr>
        <a:xfrm>
          <a:off x="4014488" y="759173"/>
          <a:ext cx="1079126" cy="1079126"/>
        </a:xfrm>
        <a:prstGeom prst="ellipse">
          <a:avLst/>
        </a:prstGeom>
        <a:solidFill>
          <a:srgbClr val="FFFFFF"/>
        </a:solidFill>
        <a:ln w="19050" cmpd="sng">
          <a:solidFill>
            <a:srgbClr val="3366FF"/>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Analytics</a:t>
          </a:r>
        </a:p>
      </dsp:txBody>
      <dsp:txXfrm>
        <a:off x="4172522" y="917207"/>
        <a:ext cx="763058" cy="763058"/>
      </dsp:txXfrm>
    </dsp:sp>
    <dsp:sp modelId="{69B3A66D-55F0-EF4E-B74C-0A8FDBFFF18B}">
      <dsp:nvSpPr>
        <dsp:cNvPr id="0" name=""/>
        <dsp:cNvSpPr/>
      </dsp:nvSpPr>
      <dsp:spPr>
        <a:xfrm rot="12612451">
          <a:off x="3716932" y="2245080"/>
          <a:ext cx="267952" cy="366902"/>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latin typeface="Optima"/>
            <a:cs typeface="Optima"/>
          </a:endParaRPr>
        </a:p>
      </dsp:txBody>
      <dsp:txXfrm>
        <a:off x="3791860" y="2338682"/>
        <a:ext cx="187566" cy="220142"/>
      </dsp:txXfrm>
    </dsp:sp>
    <dsp:sp modelId="{E58B3210-AA2A-BF46-99EB-D2C2735424CD}">
      <dsp:nvSpPr>
        <dsp:cNvPr id="0" name=""/>
        <dsp:cNvSpPr/>
      </dsp:nvSpPr>
      <dsp:spPr>
        <a:xfrm>
          <a:off x="4014488" y="2270387"/>
          <a:ext cx="1079126" cy="1079126"/>
        </a:xfrm>
        <a:prstGeom prst="ellipse">
          <a:avLst/>
        </a:prstGeom>
        <a:solidFill>
          <a:srgbClr val="FFFFFF"/>
        </a:solidFill>
        <a:ln w="19050" cmpd="sng">
          <a:solidFill>
            <a:schemeClr val="accent4"/>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OData</a:t>
          </a:r>
        </a:p>
      </dsp:txBody>
      <dsp:txXfrm>
        <a:off x="4172522" y="2428421"/>
        <a:ext cx="763058" cy="763058"/>
      </dsp:txXfrm>
    </dsp:sp>
    <dsp:sp modelId="{64309BBE-B08D-214E-AAB1-F4EF7F7F6612}">
      <dsp:nvSpPr>
        <dsp:cNvPr id="0" name=""/>
        <dsp:cNvSpPr/>
      </dsp:nvSpPr>
      <dsp:spPr>
        <a:xfrm rot="16008647">
          <a:off x="3087712" y="2619993"/>
          <a:ext cx="230248" cy="366902"/>
        </a:xfrm>
        <a:prstGeom prst="rightArrow">
          <a:avLst>
            <a:gd name="adj1" fmla="val 60000"/>
            <a:gd name="adj2" fmla="val 5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a:off x="3124170" y="2727857"/>
        <a:ext cx="161174" cy="220142"/>
      </dsp:txXfrm>
    </dsp:sp>
    <dsp:sp modelId="{85FC0BFD-8FF9-B14B-A098-ADFADABC3FBC}">
      <dsp:nvSpPr>
        <dsp:cNvPr id="0" name=""/>
        <dsp:cNvSpPr/>
      </dsp:nvSpPr>
      <dsp:spPr>
        <a:xfrm>
          <a:off x="2705738" y="3025994"/>
          <a:ext cx="1079126" cy="1079126"/>
        </a:xfrm>
        <a:prstGeom prst="ellipse">
          <a:avLst/>
        </a:prstGeom>
        <a:solidFill>
          <a:srgbClr val="FFFFFF"/>
        </a:solidFill>
        <a:ln w="19050" cmpd="sng">
          <a:solidFill>
            <a:schemeClr val="accent5"/>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Search</a:t>
          </a:r>
        </a:p>
      </dsp:txBody>
      <dsp:txXfrm>
        <a:off x="2863772" y="3184028"/>
        <a:ext cx="763058" cy="763058"/>
      </dsp:txXfrm>
    </dsp:sp>
    <dsp:sp modelId="{4564A4E9-E069-0546-8FA3-81121BF6259B}">
      <dsp:nvSpPr>
        <dsp:cNvPr id="0" name=""/>
        <dsp:cNvSpPr/>
      </dsp:nvSpPr>
      <dsp:spPr>
        <a:xfrm rot="19590182">
          <a:off x="2458075" y="2245862"/>
          <a:ext cx="190683" cy="366902"/>
        </a:xfrm>
        <a:prstGeom prst="rightArrow">
          <a:avLst>
            <a:gd name="adj1" fmla="val 60000"/>
            <a:gd name="adj2" fmla="val 5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rot="10800000">
        <a:off x="2462825" y="2335028"/>
        <a:ext cx="133478" cy="220142"/>
      </dsp:txXfrm>
    </dsp:sp>
    <dsp:sp modelId="{4E356C13-F8BF-414F-BF7E-6B7383CDC76C}">
      <dsp:nvSpPr>
        <dsp:cNvPr id="0" name=""/>
        <dsp:cNvSpPr/>
      </dsp:nvSpPr>
      <dsp:spPr>
        <a:xfrm>
          <a:off x="1396989" y="2270387"/>
          <a:ext cx="1079126" cy="1079126"/>
        </a:xfrm>
        <a:prstGeom prst="ellipse">
          <a:avLst/>
        </a:prstGeom>
        <a:solidFill>
          <a:srgbClr val="FFFFFF"/>
        </a:solidFill>
        <a:ln w="19050" cmpd="sng">
          <a:solidFill>
            <a:schemeClr val="accent6"/>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BI-Tools</a:t>
          </a:r>
        </a:p>
      </dsp:txBody>
      <dsp:txXfrm>
        <a:off x="1555023" y="2428421"/>
        <a:ext cx="763058" cy="763058"/>
      </dsp:txXfrm>
    </dsp:sp>
    <dsp:sp modelId="{62B9DD57-6255-5D44-A4ED-A8D1A47F2F82}">
      <dsp:nvSpPr>
        <dsp:cNvPr id="0" name=""/>
        <dsp:cNvSpPr/>
      </dsp:nvSpPr>
      <dsp:spPr>
        <a:xfrm rot="1704406">
          <a:off x="2458075" y="1495922"/>
          <a:ext cx="190683" cy="366902"/>
        </a:xfrm>
        <a:prstGeom prst="rightArrow">
          <a:avLst>
            <a:gd name="adj1" fmla="val 60000"/>
            <a:gd name="adj2" fmla="val 50000"/>
          </a:avLst>
        </a:prstGeom>
        <a:solidFill>
          <a:schemeClr val="accent1">
            <a:lumMod val="60000"/>
            <a:lumOff val="40000"/>
          </a:schemeClr>
        </a:solidFill>
        <a:ln>
          <a:solidFill>
            <a:srgbClr val="FFD05D"/>
          </a:solid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Optima"/>
            <a:cs typeface="Optima"/>
          </a:endParaRPr>
        </a:p>
      </dsp:txBody>
      <dsp:txXfrm rot="10800000">
        <a:off x="2461519" y="1555695"/>
        <a:ext cx="133478" cy="220142"/>
      </dsp:txXfrm>
    </dsp:sp>
    <dsp:sp modelId="{2B969AE8-F2EA-F64F-98F2-0FF18A319AE2}">
      <dsp:nvSpPr>
        <dsp:cNvPr id="0" name=""/>
        <dsp:cNvSpPr/>
      </dsp:nvSpPr>
      <dsp:spPr>
        <a:xfrm>
          <a:off x="1396989" y="759173"/>
          <a:ext cx="1079126" cy="1079126"/>
        </a:xfrm>
        <a:prstGeom prst="ellipse">
          <a:avLst/>
        </a:prstGeom>
        <a:solidFill>
          <a:srgbClr val="FFFFFF"/>
        </a:solidFill>
        <a:ln w="19050" cmpd="sng">
          <a:solidFill>
            <a:schemeClr val="accent1">
              <a:lumMod val="60000"/>
              <a:lumOff val="4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latin typeface="+mn-lt"/>
              <a:cs typeface="Optima"/>
            </a:rPr>
            <a:t>Planning</a:t>
          </a:r>
        </a:p>
      </dsp:txBody>
      <dsp:txXfrm>
        <a:off x="1555023" y="917207"/>
        <a:ext cx="763058" cy="763058"/>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2072382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483779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23</a:t>
            </a:fld>
            <a:endParaRPr lang="en-US"/>
          </a:p>
        </p:txBody>
      </p:sp>
    </p:spTree>
    <p:extLst>
      <p:ext uri="{BB962C8B-B14F-4D97-AF65-F5344CB8AC3E}">
        <p14:creationId xmlns:p14="http://schemas.microsoft.com/office/powerpoint/2010/main" val="100424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6735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58689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6/Basics%20of%20CDS%20View%20%26%20Entities.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help.sap.com/doc/abapdocu_751_index_htm/7.51/en-US/index.htm?file=abencds_annotations.htm"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hyperlink" Target="https://help.sap.com/viewer/8308e6d301d54584a33cd04a9861bc52/2020.000/en-US/8573b810511948c8a99c0672abc159aa.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6/Association%20%26%20VDM%20.tx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2.png"/><Relationship Id="rId4" Type="http://schemas.openxmlformats.org/officeDocument/2006/relationships/image" Target="../media/image30.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5.jpg"/><Relationship Id="rId7" Type="http://schemas.openxmlformats.org/officeDocument/2006/relationships/image" Target="../media/image3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www.youtube.com/watch?v=rTsAg_OGh-A"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api.sap.com/themes/CDSViews"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6</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Creating CDS View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044489" y="1270596"/>
            <a:ext cx="9318476" cy="5007810"/>
          </a:xfrm>
          <a:prstGeom prst="rect">
            <a:avLst/>
          </a:prstGeom>
        </p:spPr>
      </p:pic>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Core Data &amp; Service Entities</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131176" y="2353591"/>
            <a:ext cx="8717143" cy="4225714"/>
          </a:xfrm>
          <a:prstGeom prst="rect">
            <a:avLst/>
          </a:prstGeom>
        </p:spPr>
      </p:pic>
      <p:sp>
        <p:nvSpPr>
          <p:cNvPr id="5" name="Rectangle 4"/>
          <p:cNvSpPr/>
          <p:nvPr/>
        </p:nvSpPr>
        <p:spPr>
          <a:xfrm>
            <a:off x="371061" y="783180"/>
            <a:ext cx="11739027" cy="1477328"/>
          </a:xfrm>
          <a:prstGeom prst="rect">
            <a:avLst/>
          </a:prstGeom>
        </p:spPr>
        <p:txBody>
          <a:bodyPr wrap="square">
            <a:spAutoFit/>
          </a:bodyPr>
          <a:lstStyle/>
          <a:p>
            <a:r>
              <a:rPr lang="en-US" dirty="0"/>
              <a:t>A CDS entity has a specified number of columns, defined at the time of entity creation, but can have any number of rows. Database entities also typically have meta-data associated with them; the meta-data might include constraints on the entity or on the values within particular columns. SAP HANA Extended Application Services (SAP HANA XS) enables you to create a database entity as a design-time file in the repository. All repository files including your entity definition can be transported to other SAP HANA systems, for example, in a delivery unit. You can define the entity using CDS-compliant DDL.</a:t>
            </a:r>
          </a:p>
        </p:txBody>
      </p:sp>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iring Manager for Codility by Nuno Dias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104" y="922030"/>
            <a:ext cx="7391400" cy="5543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8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351886" y="975045"/>
            <a:ext cx="4405644"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2000" kern="0" dirty="0" smtClean="0">
                <a:ea typeface="Arial Unicode MS" pitchFamily="34" charset="-128"/>
                <a:cs typeface="Arial"/>
                <a:hlinkClick r:id="rId4"/>
              </a:rPr>
              <a:t>Basics of CDS View &amp; CDS Entities Code </a:t>
            </a:r>
            <a:endParaRPr lang="en-GB" sz="2000" kern="0" dirty="0">
              <a:ea typeface="Arial Unicode MS" pitchFamily="34" charset="-128"/>
              <a:cs typeface="Arial"/>
            </a:endParaRP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Tree>
    <p:extLst>
      <p:ext uri="{BB962C8B-B14F-4D97-AF65-F5344CB8AC3E}">
        <p14:creationId xmlns:p14="http://schemas.microsoft.com/office/powerpoint/2010/main" val="29438790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CDS: Common Basics for Domain Specific Framework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424131" y="1576172"/>
            <a:ext cx="5976599" cy="3505379"/>
          </a:xfrm>
          <a:prstGeom prst="rect">
            <a:avLst/>
          </a:prstGeom>
          <a:no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693" indent="-285693">
              <a:spcAft>
                <a:spcPts val="900"/>
              </a:spcAft>
              <a:buFont typeface="Wingdings" panose="05000000000000000000" pitchFamily="2" charset="2"/>
              <a:buChar char="§"/>
            </a:pPr>
            <a:r>
              <a:rPr lang="en-US" sz="1800" dirty="0" smtClean="0">
                <a:solidFill>
                  <a:srgbClr val="000000"/>
                </a:solidFill>
                <a:cs typeface="Optima"/>
              </a:rPr>
              <a:t>Reusable and unified view model for all use cases</a:t>
            </a:r>
          </a:p>
          <a:p>
            <a:pPr marL="285693" indent="-285693">
              <a:spcAft>
                <a:spcPts val="900"/>
              </a:spcAft>
              <a:buFont typeface="Wingdings" panose="05000000000000000000" pitchFamily="2" charset="2"/>
              <a:buChar char="§"/>
            </a:pPr>
            <a:r>
              <a:rPr lang="en-US" sz="1800" dirty="0" smtClean="0">
                <a:solidFill>
                  <a:srgbClr val="000000"/>
                </a:solidFill>
                <a:cs typeface="Optima"/>
              </a:rPr>
              <a:t>Annotations enabling flexible usage in different contexts</a:t>
            </a:r>
          </a:p>
          <a:p>
            <a:pPr marL="285693" indent="-285693">
              <a:spcAft>
                <a:spcPts val="900"/>
              </a:spcAft>
              <a:buFont typeface="Wingdings" panose="05000000000000000000" pitchFamily="2" charset="2"/>
              <a:buChar char="§"/>
            </a:pPr>
            <a:r>
              <a:rPr lang="en-US" sz="1800" dirty="0" smtClean="0"/>
              <a:t>Efficient development </a:t>
            </a:r>
            <a:endParaRPr lang="en-US" sz="1800" dirty="0"/>
          </a:p>
        </p:txBody>
      </p:sp>
      <p:graphicFrame>
        <p:nvGraphicFramePr>
          <p:cNvPr id="7" name="Diagram 6"/>
          <p:cNvGraphicFramePr/>
          <p:nvPr>
            <p:extLst>
              <p:ext uri="{D42A27DB-BD31-4B8C-83A1-F6EECF244321}">
                <p14:modId xmlns:p14="http://schemas.microsoft.com/office/powerpoint/2010/main" val="3357334411"/>
              </p:ext>
            </p:extLst>
          </p:nvPr>
        </p:nvGraphicFramePr>
        <p:xfrm>
          <a:off x="5487000" y="1473297"/>
          <a:ext cx="6490604" cy="4108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CDS Associations</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325336" y="1351761"/>
            <a:ext cx="5416640" cy="507444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spcBef>
                <a:spcPts val="600"/>
              </a:spcBef>
            </a:pPr>
            <a:r>
              <a:rPr lang="en-US" dirty="0" smtClean="0"/>
              <a:t>Associations define relationships between entities in the data model</a:t>
            </a:r>
          </a:p>
          <a:p>
            <a:pPr>
              <a:spcBef>
                <a:spcPts val="1625"/>
              </a:spcBef>
              <a:defRPr/>
            </a:pPr>
            <a:r>
              <a:rPr lang="en-US" altLang="de-DE" sz="1800" dirty="0" smtClean="0"/>
              <a:t>Association definition contains</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Target entity with optional alias (Recommended to start with _)</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Cardinality[min .. max] (optional)</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ON condition represents JOIN condition</a:t>
            </a:r>
            <a:br>
              <a:rPr lang="en-US" altLang="de-DE" dirty="0" smtClean="0"/>
            </a:br>
            <a:r>
              <a:rPr lang="en-US" altLang="de-DE" dirty="0" smtClean="0">
                <a:sym typeface="Wingdings" panose="05000000000000000000" pitchFamily="2" charset="2"/>
              </a:rPr>
              <a:t></a:t>
            </a:r>
            <a:r>
              <a:rPr lang="en-US" altLang="de-DE" dirty="0" smtClean="0"/>
              <a:t> easy to refactor</a:t>
            </a:r>
          </a:p>
          <a:p>
            <a:pPr marL="1" lvl="2">
              <a:spcBef>
                <a:spcPct val="20000"/>
              </a:spcBef>
              <a:spcAft>
                <a:spcPct val="5000"/>
              </a:spcAft>
              <a:buClr>
                <a:schemeClr val="accent1"/>
              </a:buClr>
              <a:buSzPct val="80000"/>
              <a:defRPr/>
            </a:pPr>
            <a:r>
              <a:rPr lang="en-US" altLang="de-DE" b="1" dirty="0" smtClean="0"/>
              <a:t>Consumption of Association</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From </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Projection list</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Aggregations</a:t>
            </a:r>
          </a:p>
          <a:p>
            <a:pPr marL="271409" lvl="4" indent="-263472">
              <a:spcBef>
                <a:spcPct val="20000"/>
              </a:spcBef>
              <a:spcAft>
                <a:spcPct val="5000"/>
              </a:spcAft>
              <a:buClr>
                <a:schemeClr val="accent1"/>
              </a:buClr>
              <a:buSzPct val="80000"/>
              <a:buFont typeface="Wingdings" pitchFamily="2" charset="2"/>
              <a:buChar char="n"/>
              <a:defRPr/>
            </a:pPr>
            <a:r>
              <a:rPr lang="en-US" altLang="de-DE" dirty="0" smtClean="0"/>
              <a:t>WHERE, GROUP BY and HAVING clauses</a:t>
            </a:r>
          </a:p>
          <a:p>
            <a:pPr marL="7936" lvl="4">
              <a:spcBef>
                <a:spcPct val="20000"/>
              </a:spcBef>
              <a:spcAft>
                <a:spcPct val="5000"/>
              </a:spcAft>
              <a:buClr>
                <a:schemeClr val="accent1"/>
              </a:buClr>
              <a:buSzPct val="80000"/>
              <a:defRPr/>
            </a:pPr>
            <a:r>
              <a:rPr lang="en-US" altLang="de-DE" b="1" dirty="0" smtClean="0"/>
              <a:t>Path Expressions Support</a:t>
            </a:r>
          </a:p>
          <a:p>
            <a:pPr marL="271409" lvl="4" indent="-263472">
              <a:spcBef>
                <a:spcPct val="20000"/>
              </a:spcBef>
              <a:spcAft>
                <a:spcPct val="5000"/>
              </a:spcAft>
              <a:buClr>
                <a:schemeClr val="accent1"/>
              </a:buClr>
              <a:buSzPct val="80000"/>
              <a:buFont typeface="Wingdings" pitchFamily="2" charset="2"/>
              <a:buChar char="n"/>
              <a:defRPr/>
            </a:pPr>
            <a:r>
              <a:rPr lang="en-US" dirty="0" smtClean="0"/>
              <a:t>Simplified consumption both in CDS view and Open SQL</a:t>
            </a:r>
          </a:p>
          <a:p>
            <a:pPr marL="7936" lvl="4">
              <a:spcBef>
                <a:spcPct val="20000"/>
              </a:spcBef>
              <a:spcAft>
                <a:spcPct val="5000"/>
              </a:spcAft>
              <a:buClr>
                <a:schemeClr val="accent1"/>
              </a:buClr>
              <a:buSzPct val="80000"/>
              <a:defRPr/>
            </a:pPr>
            <a:r>
              <a:rPr lang="en-US" altLang="de-DE" b="1" dirty="0" smtClean="0"/>
              <a:t>Filter Expressions Support</a:t>
            </a:r>
          </a:p>
          <a:p>
            <a:endParaRPr lang="en-US" dirty="0"/>
          </a:p>
        </p:txBody>
      </p:sp>
      <p:pic>
        <p:nvPicPr>
          <p:cNvPr id="3" name="Picture 2"/>
          <p:cNvPicPr>
            <a:picLocks noChangeAspect="1"/>
          </p:cNvPicPr>
          <p:nvPr/>
        </p:nvPicPr>
        <p:blipFill>
          <a:blip r:embed="rId3"/>
          <a:stretch>
            <a:fillRect/>
          </a:stretch>
        </p:blipFill>
        <p:spPr>
          <a:xfrm>
            <a:off x="5635960" y="1796935"/>
            <a:ext cx="6336571" cy="3996571"/>
          </a:xfrm>
          <a:prstGeom prst="rect">
            <a:avLst/>
          </a:prstGeom>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CDS Associations : Advantages</a:t>
            </a:r>
            <a:endParaRPr lang="en-US" sz="3600" b="1" dirty="0">
              <a:latin typeface="Cooper Black" panose="0208090404030B020404" pitchFamily="18" charset="0"/>
            </a:endParaRPr>
          </a:p>
        </p:txBody>
      </p:sp>
      <p:sp>
        <p:nvSpPr>
          <p:cNvPr id="7" name="Text Placeholder 2"/>
          <p:cNvSpPr txBox="1">
            <a:spLocks/>
          </p:cNvSpPr>
          <p:nvPr/>
        </p:nvSpPr>
        <p:spPr>
          <a:xfrm>
            <a:off x="324000" y="1692001"/>
            <a:ext cx="4224188" cy="4392000"/>
          </a:xfrm>
          <a:prstGeom prst="rect">
            <a:avLst/>
          </a:prstGeom>
        </p:spPr>
        <p:txBody>
          <a:bodyPr vert="horz" lIns="0" tIns="0" rIns="0" bIns="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t>Why would you use associations?</a:t>
            </a:r>
          </a:p>
          <a:p>
            <a:pPr lvl="2">
              <a:spcBef>
                <a:spcPts val="800"/>
              </a:spcBef>
            </a:pPr>
            <a:r>
              <a:rPr lang="en-US" dirty="0" smtClean="0"/>
              <a:t>Easy model consumption</a:t>
            </a:r>
          </a:p>
          <a:p>
            <a:pPr lvl="3">
              <a:spcBef>
                <a:spcPts val="800"/>
              </a:spcBef>
            </a:pPr>
            <a:r>
              <a:rPr lang="en-US" dirty="0" smtClean="0"/>
              <a:t>Path expressions</a:t>
            </a:r>
          </a:p>
          <a:p>
            <a:pPr lvl="3">
              <a:spcBef>
                <a:spcPts val="800"/>
              </a:spcBef>
            </a:pPr>
            <a:r>
              <a:rPr lang="en-US" dirty="0" smtClean="0"/>
              <a:t>Filter expressions</a:t>
            </a:r>
          </a:p>
          <a:p>
            <a:pPr lvl="2">
              <a:spcBef>
                <a:spcPts val="800"/>
              </a:spcBef>
            </a:pPr>
            <a:r>
              <a:rPr lang="en-US" dirty="0" smtClean="0"/>
              <a:t>Small(</a:t>
            </a:r>
            <a:r>
              <a:rPr lang="en-US" dirty="0" err="1" smtClean="0"/>
              <a:t>er</a:t>
            </a:r>
            <a:r>
              <a:rPr lang="en-US" dirty="0" smtClean="0"/>
              <a:t>) re-use views</a:t>
            </a:r>
          </a:p>
          <a:p>
            <a:pPr lvl="2">
              <a:spcBef>
                <a:spcPts val="800"/>
              </a:spcBef>
            </a:pPr>
            <a:r>
              <a:rPr lang="en-US" dirty="0" smtClean="0"/>
              <a:t>“JOINs on demand”: </a:t>
            </a:r>
            <a:br>
              <a:rPr lang="en-US" dirty="0" smtClean="0"/>
            </a:br>
            <a:r>
              <a:rPr lang="en-US" dirty="0" smtClean="0"/>
              <a:t>JOINs are only generated if the corresponding association is consumed</a:t>
            </a:r>
            <a:endParaRPr lang="en-US" dirty="0"/>
          </a:p>
        </p:txBody>
      </p:sp>
      <p:pic>
        <p:nvPicPr>
          <p:cNvPr id="1026" name="Picture 2" descr="Benefit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389" y="1576264"/>
            <a:ext cx="596265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Virtual Data Model ( VDM )</a:t>
            </a:r>
            <a:endParaRPr lang="en-US" sz="3600" b="1" dirty="0">
              <a:latin typeface="Cooper Black" panose="0208090404030B020404" pitchFamily="18" charset="0"/>
            </a:endParaRPr>
          </a:p>
        </p:txBody>
      </p:sp>
      <p:sp>
        <p:nvSpPr>
          <p:cNvPr id="7" name="Rectangle 30"/>
          <p:cNvSpPr>
            <a:spLocks noChangeArrowheads="1"/>
          </p:cNvSpPr>
          <p:nvPr/>
        </p:nvSpPr>
        <p:spPr bwMode="auto">
          <a:xfrm>
            <a:off x="505295" y="4880528"/>
            <a:ext cx="5618064" cy="1531774"/>
          </a:xfrm>
          <a:prstGeom prst="rect">
            <a:avLst/>
          </a:prstGeom>
          <a:solidFill>
            <a:srgbClr val="D2DEF0"/>
          </a:solidFill>
          <a:ln w="12700">
            <a:solidFill>
              <a:schemeClr val="tx1"/>
            </a:solidFill>
            <a:miter lim="800000"/>
            <a:headEnd/>
            <a:tailEnd/>
          </a:ln>
        </p:spPr>
        <p:txBody>
          <a:bodyPr lIns="71966" tIns="35984" rIns="35984" bIns="35984" anchor="b"/>
          <a:lstStyle/>
          <a:p>
            <a:pPr>
              <a:buClrTx/>
              <a:buSzTx/>
              <a:buFontTx/>
              <a:buNone/>
            </a:pPr>
            <a:r>
              <a:rPr lang="en-US" sz="1400" b="1"/>
              <a:t>HANA Platform</a:t>
            </a:r>
            <a:endParaRPr lang="en-US" sz="1400" b="1" dirty="0"/>
          </a:p>
        </p:txBody>
      </p:sp>
      <p:sp>
        <p:nvSpPr>
          <p:cNvPr id="8" name="Text Placeholder 231"/>
          <p:cNvSpPr txBox="1">
            <a:spLocks/>
          </p:cNvSpPr>
          <p:nvPr/>
        </p:nvSpPr>
        <p:spPr>
          <a:xfrm>
            <a:off x="6667747" y="1620419"/>
            <a:ext cx="5429630" cy="4791882"/>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600" dirty="0" smtClean="0">
                <a:solidFill>
                  <a:schemeClr val="tx2"/>
                </a:solidFill>
              </a:rPr>
              <a:t>Customers and Partners can develop on released VDM views</a:t>
            </a:r>
          </a:p>
          <a:p>
            <a:r>
              <a:rPr lang="de-DE" sz="1600" dirty="0" smtClean="0">
                <a:solidFill>
                  <a:schemeClr val="tx2"/>
                </a:solidFill>
              </a:rPr>
              <a:t>VDM is the data model and source for all types of applications</a:t>
            </a:r>
          </a:p>
          <a:p>
            <a:pPr marL="742950" lvl="1" indent="-285750">
              <a:buFont typeface="Wingdings" panose="05000000000000000000" pitchFamily="2" charset="2"/>
              <a:buChar char="§"/>
            </a:pPr>
            <a:r>
              <a:rPr lang="de-DE" dirty="0" smtClean="0"/>
              <a:t>Transactional</a:t>
            </a:r>
          </a:p>
          <a:p>
            <a:pPr marL="742950" lvl="1" indent="-285750">
              <a:buFont typeface="Wingdings" panose="05000000000000000000" pitchFamily="2" charset="2"/>
              <a:buChar char="§"/>
            </a:pPr>
            <a:r>
              <a:rPr lang="de-DE" dirty="0" smtClean="0"/>
              <a:t>Analytical</a:t>
            </a:r>
          </a:p>
          <a:p>
            <a:pPr marL="742950" lvl="1" indent="-285750">
              <a:buFont typeface="Wingdings" panose="05000000000000000000" pitchFamily="2" charset="2"/>
              <a:buChar char="§"/>
            </a:pPr>
            <a:r>
              <a:rPr lang="de-DE" dirty="0" smtClean="0"/>
              <a:t>External interfaces</a:t>
            </a:r>
          </a:p>
          <a:p>
            <a:pPr lvl="1"/>
            <a:endParaRPr lang="de-DE" dirty="0" smtClean="0"/>
          </a:p>
          <a:p>
            <a:r>
              <a:rPr lang="de-DE" sz="1800" dirty="0" smtClean="0">
                <a:solidFill>
                  <a:schemeClr val="tx2"/>
                </a:solidFill>
              </a:rPr>
              <a:t>VDM is a set of views on SAP S/4HANA application data</a:t>
            </a:r>
          </a:p>
          <a:p>
            <a:pPr marL="742950" lvl="1" indent="-285750">
              <a:buFont typeface="Wingdings" panose="05000000000000000000" pitchFamily="2" charset="2"/>
              <a:buChar char="§"/>
            </a:pPr>
            <a:r>
              <a:rPr lang="de-DE" dirty="0" smtClean="0"/>
              <a:t>Business-oriented</a:t>
            </a:r>
          </a:p>
          <a:p>
            <a:pPr marL="742950" lvl="1" indent="-285750">
              <a:buFont typeface="Wingdings" panose="05000000000000000000" pitchFamily="2" charset="2"/>
              <a:buChar char="§"/>
            </a:pPr>
            <a:r>
              <a:rPr lang="de-DE" dirty="0" smtClean="0"/>
              <a:t>Understandable &amp; semantically rich</a:t>
            </a:r>
          </a:p>
          <a:p>
            <a:pPr marL="742950" lvl="1" indent="-285750">
              <a:buFont typeface="Wingdings" panose="05000000000000000000" pitchFamily="2" charset="2"/>
              <a:buChar char="§"/>
            </a:pPr>
            <a:r>
              <a:rPr lang="de-DE" dirty="0" smtClean="0"/>
              <a:t>Reusable &amp; stable</a:t>
            </a:r>
          </a:p>
          <a:p>
            <a:pPr marL="742950" lvl="1" indent="-285750">
              <a:buFont typeface="Wingdings" panose="05000000000000000000" pitchFamily="2" charset="2"/>
              <a:buChar char="§"/>
            </a:pPr>
            <a:r>
              <a:rPr lang="de-DE" dirty="0" smtClean="0"/>
              <a:t>Executed on SAP HANA</a:t>
            </a:r>
          </a:p>
          <a:p>
            <a:pPr marL="742950" lvl="1" indent="-285750">
              <a:buFont typeface="Wingdings" panose="05000000000000000000" pitchFamily="2" charset="2"/>
              <a:buChar char="§"/>
            </a:pPr>
            <a:r>
              <a:rPr lang="de-DE" dirty="0" smtClean="0"/>
              <a:t>Implemented as ABAP CDS views (core data services)</a:t>
            </a:r>
          </a:p>
          <a:p>
            <a:endParaRPr lang="de-DE" dirty="0" smtClean="0"/>
          </a:p>
          <a:p>
            <a:pPr lvl="2"/>
            <a:endParaRPr lang="de-DE" dirty="0"/>
          </a:p>
        </p:txBody>
      </p:sp>
      <p:grpSp>
        <p:nvGrpSpPr>
          <p:cNvPr id="9" name="Group 8"/>
          <p:cNvGrpSpPr/>
          <p:nvPr/>
        </p:nvGrpSpPr>
        <p:grpSpPr>
          <a:xfrm>
            <a:off x="5074684" y="2651416"/>
            <a:ext cx="264990" cy="504314"/>
            <a:chOff x="6834931" y="2598768"/>
            <a:chExt cx="265051" cy="504431"/>
          </a:xfrm>
        </p:grpSpPr>
        <p:sp>
          <p:nvSpPr>
            <p:cNvPr id="10" name="AutoShape 74"/>
            <p:cNvSpPr>
              <a:spLocks noChangeArrowheads="1"/>
            </p:cNvSpPr>
            <p:nvPr/>
          </p:nvSpPr>
          <p:spPr bwMode="auto">
            <a:xfrm>
              <a:off x="6834931" y="2778769"/>
              <a:ext cx="144429" cy="144430"/>
            </a:xfrm>
            <a:prstGeom prst="flowChartConnector">
              <a:avLst/>
            </a:prstGeom>
            <a:solidFill>
              <a:schemeClr val="bg1"/>
            </a:solidFill>
            <a:ln w="17780">
              <a:solidFill>
                <a:schemeClr val="tx1"/>
              </a:solidFill>
              <a:round/>
              <a:headEnd/>
              <a:tailEnd/>
            </a:ln>
          </p:spPr>
          <p:txBody>
            <a:bodyPr wrap="none" lIns="89958" tIns="46778" rIns="89958" bIns="46778" anchor="ctr"/>
            <a:lstStyle/>
            <a:p>
              <a:endParaRPr lang="en-US"/>
            </a:p>
          </p:txBody>
        </p:sp>
        <p:cxnSp>
          <p:nvCxnSpPr>
            <p:cNvPr id="11" name="AutoShape 75"/>
            <p:cNvCxnSpPr>
              <a:cxnSpLocks noChangeShapeType="1"/>
              <a:endCxn id="10" idx="4"/>
            </p:cNvCxnSpPr>
            <p:nvPr/>
          </p:nvCxnSpPr>
          <p:spPr bwMode="auto">
            <a:xfrm flipV="1">
              <a:off x="6907145" y="2923199"/>
              <a:ext cx="1" cy="180000"/>
            </a:xfrm>
            <a:prstGeom prst="straightConnector1">
              <a:avLst/>
            </a:prstGeom>
            <a:noFill/>
            <a:ln w="15875">
              <a:solidFill>
                <a:schemeClr val="tx1"/>
              </a:solidFill>
              <a:round/>
              <a:headEnd/>
              <a:tailEnd/>
            </a:ln>
          </p:spPr>
        </p:cxnSp>
        <p:cxnSp>
          <p:nvCxnSpPr>
            <p:cNvPr id="12" name="AutoShape 76"/>
            <p:cNvCxnSpPr>
              <a:cxnSpLocks noChangeShapeType="1"/>
              <a:stCxn id="10" idx="0"/>
            </p:cNvCxnSpPr>
            <p:nvPr/>
          </p:nvCxnSpPr>
          <p:spPr bwMode="auto">
            <a:xfrm flipV="1">
              <a:off x="6907146" y="2598768"/>
              <a:ext cx="1377" cy="180001"/>
            </a:xfrm>
            <a:prstGeom prst="straightConnector1">
              <a:avLst/>
            </a:prstGeom>
            <a:noFill/>
            <a:ln w="15875">
              <a:solidFill>
                <a:schemeClr val="tx1"/>
              </a:solidFill>
              <a:round/>
              <a:headEnd/>
              <a:tailEnd/>
            </a:ln>
          </p:spPr>
        </p:cxnSp>
        <p:grpSp>
          <p:nvGrpSpPr>
            <p:cNvPr id="13" name="Group 77"/>
            <p:cNvGrpSpPr>
              <a:grpSpLocks/>
            </p:cNvGrpSpPr>
            <p:nvPr/>
          </p:nvGrpSpPr>
          <p:grpSpPr bwMode="auto">
            <a:xfrm>
              <a:off x="7014277" y="2742265"/>
              <a:ext cx="85705" cy="177759"/>
              <a:chOff x="1528" y="1363"/>
              <a:chExt cx="54" cy="112"/>
            </a:xfrm>
          </p:grpSpPr>
          <p:sp>
            <p:nvSpPr>
              <p:cNvPr id="15" name="Line 78"/>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89958" tIns="46778" rIns="89958" bIns="46778" anchor="ctr"/>
              <a:lstStyle/>
              <a:p>
                <a:endParaRPr lang="en-US"/>
              </a:p>
            </p:txBody>
          </p:sp>
          <p:sp>
            <p:nvSpPr>
              <p:cNvPr id="16" name="Text Box 79"/>
              <p:cNvSpPr txBox="1">
                <a:spLocks noChangeArrowheads="1"/>
              </p:cNvSpPr>
              <p:nvPr/>
            </p:nvSpPr>
            <p:spPr bwMode="auto">
              <a:xfrm>
                <a:off x="1528" y="1363"/>
                <a:ext cx="54" cy="77"/>
              </a:xfrm>
              <a:prstGeom prst="rect">
                <a:avLst/>
              </a:prstGeom>
              <a:noFill/>
              <a:ln w="12700">
                <a:noFill/>
                <a:miter lim="800000"/>
                <a:headEnd/>
                <a:tailEnd/>
              </a:ln>
            </p:spPr>
            <p:txBody>
              <a:bodyPr lIns="0" tIns="0" rIns="0" bIns="0">
                <a:spAutoFit/>
              </a:bodyPr>
              <a:lstStyle/>
              <a:p>
                <a:pPr algn="l">
                  <a:buClrTx/>
                  <a:buSzTx/>
                  <a:buFontTx/>
                  <a:buNone/>
                </a:pPr>
                <a:r>
                  <a:rPr lang="en-US" sz="800" b="1"/>
                  <a:t>R</a:t>
                </a:r>
              </a:p>
            </p:txBody>
          </p:sp>
        </p:grpSp>
      </p:grpSp>
      <p:sp>
        <p:nvSpPr>
          <p:cNvPr id="17" name="AutoShape 49"/>
          <p:cNvSpPr>
            <a:spLocks noChangeArrowheads="1"/>
          </p:cNvSpPr>
          <p:nvPr/>
        </p:nvSpPr>
        <p:spPr bwMode="auto">
          <a:xfrm>
            <a:off x="640383" y="5326570"/>
            <a:ext cx="5273248" cy="617400"/>
          </a:xfrm>
          <a:prstGeom prst="roundRect">
            <a:avLst>
              <a:gd name="adj" fmla="val 50000"/>
            </a:avLst>
          </a:prstGeom>
          <a:solidFill>
            <a:schemeClr val="bg1"/>
          </a:solidFill>
          <a:ln w="12700">
            <a:solidFill>
              <a:schemeClr val="tx1"/>
            </a:solidFill>
            <a:round/>
            <a:headEnd/>
            <a:tailEnd/>
          </a:ln>
        </p:spPr>
        <p:txBody>
          <a:bodyPr lIns="35984" tIns="35984" rIns="35984" bIns="35984" anchor="ctr"/>
          <a:lstStyle/>
          <a:p>
            <a:pPr algn="ctr">
              <a:buClrTx/>
              <a:buSzTx/>
              <a:buFontTx/>
              <a:buNone/>
            </a:pPr>
            <a:r>
              <a:rPr lang="en-US" sz="1600" dirty="0"/>
              <a:t>SAP S/4HANA Core Tables (ECC) </a:t>
            </a:r>
          </a:p>
          <a:p>
            <a:pPr algn="ctr">
              <a:buClrTx/>
              <a:buSzTx/>
              <a:buFontTx/>
              <a:buNone/>
            </a:pPr>
            <a:r>
              <a:rPr lang="en-US" sz="1600" dirty="0"/>
              <a:t>&gt;40 000 Tables (technical, cryptic, unrelated)</a:t>
            </a:r>
          </a:p>
        </p:txBody>
      </p:sp>
      <p:sp>
        <p:nvSpPr>
          <p:cNvPr id="18" name="Rectangle 30"/>
          <p:cNvSpPr>
            <a:spLocks noChangeArrowheads="1"/>
          </p:cNvSpPr>
          <p:nvPr/>
        </p:nvSpPr>
        <p:spPr bwMode="auto">
          <a:xfrm>
            <a:off x="642872" y="3151371"/>
            <a:ext cx="5270291" cy="1927398"/>
          </a:xfrm>
          <a:prstGeom prst="rect">
            <a:avLst/>
          </a:prstGeom>
          <a:solidFill>
            <a:srgbClr val="9AD3F0"/>
          </a:solidFill>
          <a:ln w="12700">
            <a:solidFill>
              <a:schemeClr val="tx1"/>
            </a:solidFill>
            <a:prstDash val="solid"/>
            <a:round/>
            <a:headEnd/>
            <a:tailEnd/>
          </a:ln>
        </p:spPr>
        <p:txBody>
          <a:bodyPr lIns="35984" tIns="35984" rIns="35984" bIns="35984" anchor="t"/>
          <a:lstStyle/>
          <a:p>
            <a:pPr>
              <a:buClrTx/>
              <a:buSzTx/>
              <a:buFontTx/>
              <a:buNone/>
            </a:pPr>
            <a:r>
              <a:rPr lang="en-US" sz="1400" b="1" dirty="0"/>
              <a:t>Virtual Data Model (CDS)</a:t>
            </a:r>
          </a:p>
        </p:txBody>
      </p:sp>
      <p:cxnSp>
        <p:nvCxnSpPr>
          <p:cNvPr id="19" name="Straight Arrow Connector 18"/>
          <p:cNvCxnSpPr>
            <a:stCxn id="20" idx="3"/>
            <a:endCxn id="22" idx="1"/>
          </p:cNvCxnSpPr>
          <p:nvPr/>
        </p:nvCxnSpPr>
        <p:spPr>
          <a:xfrm flipV="1">
            <a:off x="2914757" y="3841479"/>
            <a:ext cx="692312" cy="4762"/>
          </a:xfrm>
          <a:prstGeom prst="straightConnector1">
            <a:avLst/>
          </a:prstGeom>
          <a:ln w="19050">
            <a:solidFill>
              <a:schemeClr val="tx1"/>
            </a:solidFill>
            <a:headEnd type="none" w="med" len="med"/>
            <a:tailEnd type="triangle" w="lg"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gray">
          <a:xfrm>
            <a:off x="1069884" y="3627064"/>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dirty="0" err="1">
                <a:ea typeface="Arial Unicode MS" pitchFamily="34" charset="-128"/>
                <a:cs typeface="Arial Unicode MS" pitchFamily="34" charset="-128"/>
              </a:rPr>
              <a:t>SalesOrder</a:t>
            </a:r>
            <a:endParaRPr lang="de-DE" sz="1600" kern="0" dirty="0">
              <a:ea typeface="Arial Unicode MS" pitchFamily="34" charset="-128"/>
              <a:cs typeface="Arial Unicode MS" pitchFamily="34" charset="-128"/>
            </a:endParaRPr>
          </a:p>
        </p:txBody>
      </p:sp>
      <p:sp>
        <p:nvSpPr>
          <p:cNvPr id="21" name="Rectangle 20"/>
          <p:cNvSpPr/>
          <p:nvPr/>
        </p:nvSpPr>
        <p:spPr bwMode="gray">
          <a:xfrm>
            <a:off x="1069883" y="4363382"/>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a:ea typeface="Arial Unicode MS" pitchFamily="34" charset="-128"/>
                <a:cs typeface="Arial Unicode MS" pitchFamily="34" charset="-128"/>
              </a:rPr>
              <a:t>SalesOrderItem</a:t>
            </a:r>
            <a:endParaRPr lang="de-DE" sz="1600" kern="0" dirty="0">
              <a:ea typeface="Arial Unicode MS" pitchFamily="34" charset="-128"/>
              <a:cs typeface="Arial Unicode MS" pitchFamily="34" charset="-128"/>
            </a:endParaRPr>
          </a:p>
        </p:txBody>
      </p:sp>
      <p:sp>
        <p:nvSpPr>
          <p:cNvPr id="22" name="Rectangle 21"/>
          <p:cNvSpPr/>
          <p:nvPr/>
        </p:nvSpPr>
        <p:spPr bwMode="gray">
          <a:xfrm>
            <a:off x="3607070" y="3622302"/>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a:ea typeface="Arial Unicode MS" pitchFamily="34" charset="-128"/>
                <a:cs typeface="Arial Unicode MS" pitchFamily="34" charset="-128"/>
              </a:rPr>
              <a:t>Customer</a:t>
            </a:r>
            <a:endParaRPr lang="de-DE" sz="1600" kern="0" dirty="0">
              <a:ea typeface="Arial Unicode MS" pitchFamily="34" charset="-128"/>
              <a:cs typeface="Arial Unicode MS" pitchFamily="34" charset="-128"/>
            </a:endParaRPr>
          </a:p>
        </p:txBody>
      </p:sp>
      <p:sp>
        <p:nvSpPr>
          <p:cNvPr id="23" name="Rectangle 22"/>
          <p:cNvSpPr/>
          <p:nvPr/>
        </p:nvSpPr>
        <p:spPr bwMode="gray">
          <a:xfrm>
            <a:off x="3607070" y="4363382"/>
            <a:ext cx="1844874" cy="438351"/>
          </a:xfrm>
          <a:prstGeom prst="rect">
            <a:avLst/>
          </a:prstGeom>
          <a:solidFill>
            <a:srgbClr val="FFC000"/>
          </a:solidFill>
          <a:ln w="6350" algn="ctr">
            <a:noFill/>
            <a:miter lim="800000"/>
            <a:headEnd/>
            <a:tailEnd/>
          </a:ln>
          <a:scene3d>
            <a:camera prst="orthographicFront"/>
            <a:lightRig rig="threePt" dir="t"/>
          </a:scene3d>
          <a:sp3d>
            <a:bevelT/>
          </a:sp3d>
        </p:spPr>
        <p:txBody>
          <a:bodyPr wrap="none" lIns="35984" tIns="71966" rIns="35984" bIns="71966" anchor="ctr"/>
          <a:lstStyle/>
          <a:p>
            <a:pPr algn="ctr">
              <a:spcBef>
                <a:spcPct val="50000"/>
              </a:spcBef>
              <a:buClr>
                <a:srgbClr val="F0AB00"/>
              </a:buClr>
              <a:buSzPct val="80000"/>
            </a:pPr>
            <a:r>
              <a:rPr lang="de-DE" sz="1600" kern="0">
                <a:ea typeface="Arial Unicode MS" pitchFamily="34" charset="-128"/>
                <a:cs typeface="Arial Unicode MS" pitchFamily="34" charset="-128"/>
              </a:rPr>
              <a:t>Material</a:t>
            </a:r>
            <a:endParaRPr lang="de-DE" sz="1600" kern="0" dirty="0">
              <a:ea typeface="Arial Unicode MS" pitchFamily="34" charset="-128"/>
              <a:cs typeface="Arial Unicode MS" pitchFamily="34" charset="-128"/>
            </a:endParaRPr>
          </a:p>
        </p:txBody>
      </p:sp>
      <p:cxnSp>
        <p:nvCxnSpPr>
          <p:cNvPr id="24" name="Straight Arrow Connector 23"/>
          <p:cNvCxnSpPr>
            <a:stCxn id="21" idx="3"/>
            <a:endCxn id="23" idx="1"/>
          </p:cNvCxnSpPr>
          <p:nvPr/>
        </p:nvCxnSpPr>
        <p:spPr>
          <a:xfrm>
            <a:off x="2914757" y="4582558"/>
            <a:ext cx="692313" cy="0"/>
          </a:xfrm>
          <a:prstGeom prst="straightConnector1">
            <a:avLst/>
          </a:prstGeom>
          <a:ln w="19050">
            <a:solidFill>
              <a:schemeClr val="tx1"/>
            </a:solidFill>
            <a:headEnd type="none" w="med" len="med"/>
            <a:tailEnd type="triangle" w="lg"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2"/>
            <a:endCxn id="21" idx="0"/>
          </p:cNvCxnSpPr>
          <p:nvPr/>
        </p:nvCxnSpPr>
        <p:spPr>
          <a:xfrm flipH="1">
            <a:off x="1992321" y="4065416"/>
            <a:ext cx="1" cy="297968"/>
          </a:xfrm>
          <a:prstGeom prst="straightConnector1">
            <a:avLst/>
          </a:prstGeom>
          <a:ln w="19050">
            <a:solidFill>
              <a:schemeClr val="tx1"/>
            </a:solidFill>
            <a:headEnd type="diamond" w="lg" len="lg"/>
            <a:tailEnd type="non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3"/>
          <a:stretch>
            <a:fillRect/>
          </a:stretch>
        </p:blipFill>
        <p:spPr>
          <a:xfrm>
            <a:off x="501652" y="1323360"/>
            <a:ext cx="1510975" cy="1510975"/>
          </a:xfrm>
          <a:prstGeom prst="rect">
            <a:avLst/>
          </a:prstGeom>
        </p:spPr>
      </p:pic>
      <p:grpSp>
        <p:nvGrpSpPr>
          <p:cNvPr id="27" name="Group 26"/>
          <p:cNvGrpSpPr/>
          <p:nvPr/>
        </p:nvGrpSpPr>
        <p:grpSpPr>
          <a:xfrm>
            <a:off x="3216384" y="2630628"/>
            <a:ext cx="264990" cy="504314"/>
            <a:chOff x="6834931" y="2598768"/>
            <a:chExt cx="265051" cy="504431"/>
          </a:xfrm>
        </p:grpSpPr>
        <p:sp>
          <p:nvSpPr>
            <p:cNvPr id="28" name="AutoShape 74"/>
            <p:cNvSpPr>
              <a:spLocks noChangeArrowheads="1"/>
            </p:cNvSpPr>
            <p:nvPr/>
          </p:nvSpPr>
          <p:spPr bwMode="auto">
            <a:xfrm>
              <a:off x="6834931" y="2778769"/>
              <a:ext cx="144429" cy="144430"/>
            </a:xfrm>
            <a:prstGeom prst="flowChartConnector">
              <a:avLst/>
            </a:prstGeom>
            <a:solidFill>
              <a:schemeClr val="bg1"/>
            </a:solidFill>
            <a:ln w="17780">
              <a:solidFill>
                <a:schemeClr val="tx1"/>
              </a:solidFill>
              <a:round/>
              <a:headEnd/>
              <a:tailEnd/>
            </a:ln>
          </p:spPr>
          <p:txBody>
            <a:bodyPr wrap="none" lIns="89958" tIns="46778" rIns="89958" bIns="46778" anchor="ctr"/>
            <a:lstStyle/>
            <a:p>
              <a:endParaRPr lang="en-US"/>
            </a:p>
          </p:txBody>
        </p:sp>
        <p:cxnSp>
          <p:nvCxnSpPr>
            <p:cNvPr id="29" name="AutoShape 75"/>
            <p:cNvCxnSpPr>
              <a:cxnSpLocks noChangeShapeType="1"/>
              <a:endCxn id="28" idx="4"/>
            </p:cNvCxnSpPr>
            <p:nvPr/>
          </p:nvCxnSpPr>
          <p:spPr bwMode="auto">
            <a:xfrm flipV="1">
              <a:off x="6907145" y="2923199"/>
              <a:ext cx="1" cy="180000"/>
            </a:xfrm>
            <a:prstGeom prst="straightConnector1">
              <a:avLst/>
            </a:prstGeom>
            <a:noFill/>
            <a:ln w="15875">
              <a:solidFill>
                <a:schemeClr val="tx1"/>
              </a:solidFill>
              <a:round/>
              <a:headEnd/>
              <a:tailEnd/>
            </a:ln>
          </p:spPr>
        </p:cxnSp>
        <p:cxnSp>
          <p:nvCxnSpPr>
            <p:cNvPr id="30" name="AutoShape 76"/>
            <p:cNvCxnSpPr>
              <a:cxnSpLocks noChangeShapeType="1"/>
              <a:stCxn id="28" idx="0"/>
            </p:cNvCxnSpPr>
            <p:nvPr/>
          </p:nvCxnSpPr>
          <p:spPr bwMode="auto">
            <a:xfrm flipV="1">
              <a:off x="6907146" y="2598768"/>
              <a:ext cx="1377" cy="180001"/>
            </a:xfrm>
            <a:prstGeom prst="straightConnector1">
              <a:avLst/>
            </a:prstGeom>
            <a:noFill/>
            <a:ln w="15875">
              <a:solidFill>
                <a:schemeClr val="tx1"/>
              </a:solidFill>
              <a:round/>
              <a:headEnd/>
              <a:tailEnd/>
            </a:ln>
          </p:spPr>
        </p:cxnSp>
        <p:grpSp>
          <p:nvGrpSpPr>
            <p:cNvPr id="31" name="Group 77"/>
            <p:cNvGrpSpPr>
              <a:grpSpLocks/>
            </p:cNvGrpSpPr>
            <p:nvPr/>
          </p:nvGrpSpPr>
          <p:grpSpPr bwMode="auto">
            <a:xfrm>
              <a:off x="7014277" y="2742265"/>
              <a:ext cx="85705" cy="177759"/>
              <a:chOff x="1528" y="1363"/>
              <a:chExt cx="54" cy="112"/>
            </a:xfrm>
          </p:grpSpPr>
          <p:sp>
            <p:nvSpPr>
              <p:cNvPr id="32" name="Line 78"/>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89958" tIns="46778" rIns="89958" bIns="46778" anchor="ctr"/>
              <a:lstStyle/>
              <a:p>
                <a:endParaRPr lang="en-US"/>
              </a:p>
            </p:txBody>
          </p:sp>
          <p:sp>
            <p:nvSpPr>
              <p:cNvPr id="33" name="Text Box 79"/>
              <p:cNvSpPr txBox="1">
                <a:spLocks noChangeArrowheads="1"/>
              </p:cNvSpPr>
              <p:nvPr/>
            </p:nvSpPr>
            <p:spPr bwMode="auto">
              <a:xfrm>
                <a:off x="1528" y="1363"/>
                <a:ext cx="54" cy="77"/>
              </a:xfrm>
              <a:prstGeom prst="rect">
                <a:avLst/>
              </a:prstGeom>
              <a:noFill/>
              <a:ln w="12700">
                <a:noFill/>
                <a:miter lim="800000"/>
                <a:headEnd/>
                <a:tailEnd/>
              </a:ln>
            </p:spPr>
            <p:txBody>
              <a:bodyPr lIns="0" tIns="0" rIns="0" bIns="0">
                <a:spAutoFit/>
              </a:bodyPr>
              <a:lstStyle/>
              <a:p>
                <a:pPr algn="l">
                  <a:buClrTx/>
                  <a:buSzTx/>
                  <a:buFontTx/>
                  <a:buNone/>
                </a:pPr>
                <a:r>
                  <a:rPr lang="en-US" sz="800" b="1"/>
                  <a:t>R</a:t>
                </a:r>
              </a:p>
            </p:txBody>
          </p:sp>
        </p:grpSp>
      </p:grpSp>
      <p:grpSp>
        <p:nvGrpSpPr>
          <p:cNvPr id="34" name="Group 33"/>
          <p:cNvGrpSpPr/>
          <p:nvPr/>
        </p:nvGrpSpPr>
        <p:grpSpPr>
          <a:xfrm>
            <a:off x="1189671" y="2655771"/>
            <a:ext cx="264990" cy="504314"/>
            <a:chOff x="6834931" y="2598768"/>
            <a:chExt cx="265051" cy="504431"/>
          </a:xfrm>
        </p:grpSpPr>
        <p:sp>
          <p:nvSpPr>
            <p:cNvPr id="35" name="AutoShape 74"/>
            <p:cNvSpPr>
              <a:spLocks noChangeArrowheads="1"/>
            </p:cNvSpPr>
            <p:nvPr/>
          </p:nvSpPr>
          <p:spPr bwMode="auto">
            <a:xfrm>
              <a:off x="6834931" y="2778769"/>
              <a:ext cx="144429" cy="144430"/>
            </a:xfrm>
            <a:prstGeom prst="flowChartConnector">
              <a:avLst/>
            </a:prstGeom>
            <a:solidFill>
              <a:schemeClr val="bg1"/>
            </a:solidFill>
            <a:ln w="17780">
              <a:solidFill>
                <a:schemeClr val="tx1"/>
              </a:solidFill>
              <a:round/>
              <a:headEnd/>
              <a:tailEnd/>
            </a:ln>
          </p:spPr>
          <p:txBody>
            <a:bodyPr wrap="none" lIns="89958" tIns="46778" rIns="89958" bIns="46778" anchor="ctr"/>
            <a:lstStyle/>
            <a:p>
              <a:endParaRPr lang="en-US"/>
            </a:p>
          </p:txBody>
        </p:sp>
        <p:cxnSp>
          <p:nvCxnSpPr>
            <p:cNvPr id="36" name="AutoShape 75"/>
            <p:cNvCxnSpPr>
              <a:cxnSpLocks noChangeShapeType="1"/>
              <a:endCxn id="35" idx="4"/>
            </p:cNvCxnSpPr>
            <p:nvPr/>
          </p:nvCxnSpPr>
          <p:spPr bwMode="auto">
            <a:xfrm flipV="1">
              <a:off x="6907145" y="2923199"/>
              <a:ext cx="1" cy="180000"/>
            </a:xfrm>
            <a:prstGeom prst="straightConnector1">
              <a:avLst/>
            </a:prstGeom>
            <a:noFill/>
            <a:ln w="15875">
              <a:solidFill>
                <a:schemeClr val="tx1"/>
              </a:solidFill>
              <a:round/>
              <a:headEnd/>
              <a:tailEnd/>
            </a:ln>
          </p:spPr>
        </p:cxnSp>
        <p:cxnSp>
          <p:nvCxnSpPr>
            <p:cNvPr id="37" name="AutoShape 76"/>
            <p:cNvCxnSpPr>
              <a:cxnSpLocks noChangeShapeType="1"/>
              <a:stCxn id="35" idx="0"/>
            </p:cNvCxnSpPr>
            <p:nvPr/>
          </p:nvCxnSpPr>
          <p:spPr bwMode="auto">
            <a:xfrm flipV="1">
              <a:off x="6907146" y="2598768"/>
              <a:ext cx="1377" cy="180001"/>
            </a:xfrm>
            <a:prstGeom prst="straightConnector1">
              <a:avLst/>
            </a:prstGeom>
            <a:noFill/>
            <a:ln w="15875">
              <a:solidFill>
                <a:schemeClr val="tx1"/>
              </a:solidFill>
              <a:round/>
              <a:headEnd/>
              <a:tailEnd/>
            </a:ln>
          </p:spPr>
        </p:cxnSp>
        <p:grpSp>
          <p:nvGrpSpPr>
            <p:cNvPr id="38" name="Group 77"/>
            <p:cNvGrpSpPr>
              <a:grpSpLocks/>
            </p:cNvGrpSpPr>
            <p:nvPr/>
          </p:nvGrpSpPr>
          <p:grpSpPr bwMode="auto">
            <a:xfrm>
              <a:off x="7014277" y="2742265"/>
              <a:ext cx="85705" cy="177759"/>
              <a:chOff x="1528" y="1363"/>
              <a:chExt cx="54" cy="112"/>
            </a:xfrm>
          </p:grpSpPr>
          <p:sp>
            <p:nvSpPr>
              <p:cNvPr id="39" name="Line 78"/>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89958" tIns="46778" rIns="89958" bIns="46778" anchor="ctr"/>
              <a:lstStyle/>
              <a:p>
                <a:endParaRPr lang="en-US"/>
              </a:p>
            </p:txBody>
          </p:sp>
          <p:sp>
            <p:nvSpPr>
              <p:cNvPr id="40" name="Text Box 79"/>
              <p:cNvSpPr txBox="1">
                <a:spLocks noChangeArrowheads="1"/>
              </p:cNvSpPr>
              <p:nvPr/>
            </p:nvSpPr>
            <p:spPr bwMode="auto">
              <a:xfrm>
                <a:off x="1528" y="1363"/>
                <a:ext cx="54" cy="77"/>
              </a:xfrm>
              <a:prstGeom prst="rect">
                <a:avLst/>
              </a:prstGeom>
              <a:noFill/>
              <a:ln w="12700">
                <a:noFill/>
                <a:miter lim="800000"/>
                <a:headEnd/>
                <a:tailEnd/>
              </a:ln>
            </p:spPr>
            <p:txBody>
              <a:bodyPr lIns="0" tIns="0" rIns="0" bIns="0">
                <a:spAutoFit/>
              </a:bodyPr>
              <a:lstStyle/>
              <a:p>
                <a:pPr algn="l">
                  <a:buClrTx/>
                  <a:buSzTx/>
                  <a:buFontTx/>
                  <a:buNone/>
                </a:pPr>
                <a:r>
                  <a:rPr lang="en-US" sz="800" b="1"/>
                  <a:t>R</a:t>
                </a:r>
              </a:p>
            </p:txBody>
          </p:sp>
        </p:grpSp>
      </p:grpSp>
      <p:pic>
        <p:nvPicPr>
          <p:cNvPr id="41" name="Picture 40"/>
          <p:cNvPicPr>
            <a:picLocks noChangeAspect="1"/>
          </p:cNvPicPr>
          <p:nvPr/>
        </p:nvPicPr>
        <p:blipFill>
          <a:blip r:embed="rId4"/>
          <a:stretch>
            <a:fillRect/>
          </a:stretch>
        </p:blipFill>
        <p:spPr>
          <a:xfrm>
            <a:off x="4392298" y="1312921"/>
            <a:ext cx="1520865" cy="1520865"/>
          </a:xfrm>
          <a:prstGeom prst="rect">
            <a:avLst/>
          </a:prstGeom>
        </p:spPr>
      </p:pic>
      <p:pic>
        <p:nvPicPr>
          <p:cNvPr id="42" name="Picture 41"/>
          <p:cNvPicPr>
            <a:picLocks noChangeAspect="1"/>
          </p:cNvPicPr>
          <p:nvPr/>
        </p:nvPicPr>
        <p:blipFill>
          <a:blip r:embed="rId5"/>
          <a:stretch>
            <a:fillRect/>
          </a:stretch>
        </p:blipFill>
        <p:spPr>
          <a:xfrm>
            <a:off x="2453117" y="1284421"/>
            <a:ext cx="1647775" cy="1647775"/>
          </a:xfrm>
          <a:prstGeom prst="rect">
            <a:avLst/>
          </a:prstGeom>
        </p:spPr>
      </p:pic>
    </p:spTree>
    <p:extLst>
      <p:ext uri="{BB962C8B-B14F-4D97-AF65-F5344CB8AC3E}">
        <p14:creationId xmlns:p14="http://schemas.microsoft.com/office/powerpoint/2010/main" val="401832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
                                            <p:txEl>
                                              <p:pRg st="3" end="3"/>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
                                            <p:txEl>
                                              <p:pRg st="6" end="6"/>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xEl>
                                              <p:pRg st="7" end="7"/>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
                                            <p:txEl>
                                              <p:pRg st="8" end="8"/>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8">
                                            <p:txEl>
                                              <p:pRg st="9" end="9"/>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8">
                                            <p:txEl>
                                              <p:pRg st="10" end="10"/>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0" grpId="0" animBg="1"/>
      <p:bldP spid="21" grpId="0" animBg="1"/>
      <p:bldP spid="22"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VDM Layering Architecture</a:t>
            </a:r>
            <a:endParaRPr lang="en-US" sz="3600" b="1" dirty="0">
              <a:latin typeface="Cooper Black" panose="0208090404030B020404" pitchFamily="18" charset="0"/>
            </a:endParaRPr>
          </a:p>
        </p:txBody>
      </p:sp>
      <p:pic>
        <p:nvPicPr>
          <p:cNvPr id="3" name="Picture 2"/>
          <p:cNvPicPr>
            <a:picLocks noChangeAspect="1"/>
          </p:cNvPicPr>
          <p:nvPr/>
        </p:nvPicPr>
        <p:blipFill>
          <a:blip r:embed="rId3"/>
          <a:stretch>
            <a:fillRect/>
          </a:stretch>
        </p:blipFill>
        <p:spPr>
          <a:xfrm>
            <a:off x="469656" y="1484243"/>
            <a:ext cx="11114286" cy="5042450"/>
          </a:xfrm>
          <a:prstGeom prst="rect">
            <a:avLst/>
          </a:prstGeom>
        </p:spPr>
      </p:pic>
    </p:spTree>
    <p:extLst>
      <p:ext uri="{BB962C8B-B14F-4D97-AF65-F5344CB8AC3E}">
        <p14:creationId xmlns:p14="http://schemas.microsoft.com/office/powerpoint/2010/main" val="12945970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24164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Type’s of VDM View</a:t>
            </a:r>
            <a:endParaRPr lang="en-US" sz="3600" b="1" dirty="0">
              <a:latin typeface="Cooper Black" panose="0208090404030B020404" pitchFamily="18" charset="0"/>
            </a:endParaRPr>
          </a:p>
        </p:txBody>
      </p:sp>
      <p:sp>
        <p:nvSpPr>
          <p:cNvPr id="43" name="Cylinder 2"/>
          <p:cNvSpPr/>
          <p:nvPr/>
        </p:nvSpPr>
        <p:spPr bwMode="gray">
          <a:xfrm>
            <a:off x="429579" y="5616060"/>
            <a:ext cx="8234863" cy="786896"/>
          </a:xfrm>
          <a:prstGeom prst="can">
            <a:avLst/>
          </a:prstGeom>
          <a:solidFill>
            <a:srgbClr val="008FD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Application Data (Tables)</a:t>
            </a:r>
            <a:endParaRPr lang="de-DE" sz="1800" kern="0" dirty="0" err="1">
              <a:solidFill>
                <a:schemeClr val="bg1"/>
              </a:solidFill>
              <a:ea typeface="Arial Unicode MS" pitchFamily="34" charset="-128"/>
              <a:cs typeface="Arial Unicode MS" pitchFamily="34" charset="-128"/>
            </a:endParaRPr>
          </a:p>
        </p:txBody>
      </p:sp>
      <p:sp>
        <p:nvSpPr>
          <p:cNvPr id="44" name="Cylinder 6"/>
          <p:cNvSpPr/>
          <p:nvPr/>
        </p:nvSpPr>
        <p:spPr bwMode="gray">
          <a:xfrm>
            <a:off x="429579" y="4738516"/>
            <a:ext cx="8234863" cy="786896"/>
          </a:xfrm>
          <a:prstGeom prst="can">
            <a:avLst/>
          </a:prstGeom>
          <a:solidFill>
            <a:srgbClr val="609A7F"/>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VDM Basic Interface Views I_*</a:t>
            </a:r>
            <a:endParaRPr lang="de-DE" sz="1800" kern="0" dirty="0" err="1">
              <a:solidFill>
                <a:schemeClr val="bg1"/>
              </a:solidFill>
              <a:ea typeface="Arial Unicode MS" pitchFamily="34" charset="-128"/>
              <a:cs typeface="Arial Unicode MS" pitchFamily="34" charset="-128"/>
            </a:endParaRPr>
          </a:p>
        </p:txBody>
      </p:sp>
      <p:sp>
        <p:nvSpPr>
          <p:cNvPr id="45" name="Cylinder 7"/>
          <p:cNvSpPr/>
          <p:nvPr/>
        </p:nvSpPr>
        <p:spPr bwMode="gray">
          <a:xfrm>
            <a:off x="2554468" y="3862796"/>
            <a:ext cx="3985083" cy="786896"/>
          </a:xfrm>
          <a:prstGeom prst="can">
            <a:avLst/>
          </a:prstGeom>
          <a:solidFill>
            <a:srgbClr val="A8A34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VDM Composite Interface Views I_*</a:t>
            </a:r>
            <a:endParaRPr lang="de-DE" sz="1800" kern="0" dirty="0" err="1">
              <a:solidFill>
                <a:schemeClr val="bg1"/>
              </a:solidFill>
              <a:ea typeface="Arial Unicode MS" pitchFamily="34" charset="-128"/>
              <a:cs typeface="Arial Unicode MS" pitchFamily="34" charset="-128"/>
            </a:endParaRPr>
          </a:p>
        </p:txBody>
      </p:sp>
      <p:sp>
        <p:nvSpPr>
          <p:cNvPr id="46" name="Cylinder 8"/>
          <p:cNvSpPr/>
          <p:nvPr/>
        </p:nvSpPr>
        <p:spPr bwMode="gray">
          <a:xfrm>
            <a:off x="429579" y="2983428"/>
            <a:ext cx="3985083" cy="786896"/>
          </a:xfrm>
          <a:prstGeom prst="can">
            <a:avLst/>
          </a:prstGeom>
          <a:solidFill>
            <a:srgbClr val="F0AB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a:solidFill>
                  <a:schemeClr val="bg1"/>
                </a:solidFill>
                <a:ea typeface="Arial Unicode MS" pitchFamily="34" charset="-128"/>
                <a:cs typeface="Arial Unicode MS" pitchFamily="34" charset="-128"/>
              </a:rPr>
              <a:t>VDM Consumption Views C_*</a:t>
            </a:r>
            <a:endParaRPr lang="de-DE" sz="1800" kern="0" dirty="0" err="1">
              <a:solidFill>
                <a:schemeClr val="bg1"/>
              </a:solidFill>
              <a:ea typeface="Arial Unicode MS" pitchFamily="34" charset="-128"/>
              <a:cs typeface="Arial Unicode MS" pitchFamily="34" charset="-128"/>
            </a:endParaRPr>
          </a:p>
        </p:txBody>
      </p:sp>
      <p:sp>
        <p:nvSpPr>
          <p:cNvPr id="47" name="Cylinder 9"/>
          <p:cNvSpPr/>
          <p:nvPr/>
        </p:nvSpPr>
        <p:spPr bwMode="gray">
          <a:xfrm>
            <a:off x="4679360" y="2983428"/>
            <a:ext cx="3985083" cy="786896"/>
          </a:xfrm>
          <a:prstGeom prst="can">
            <a:avLst/>
          </a:prstGeom>
          <a:solidFill>
            <a:srgbClr val="F0AB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1800" kern="0" dirty="0">
                <a:solidFill>
                  <a:schemeClr val="bg1"/>
                </a:solidFill>
                <a:ea typeface="Arial Unicode MS" pitchFamily="34" charset="-128"/>
                <a:cs typeface="Arial Unicode MS" pitchFamily="34" charset="-128"/>
              </a:rPr>
              <a:t>VDM External API Views A_*</a:t>
            </a:r>
          </a:p>
        </p:txBody>
      </p:sp>
      <p:pic>
        <p:nvPicPr>
          <p:cNvPr id="48" name="Picture 47"/>
          <p:cNvPicPr>
            <a:picLocks noChangeAspect="1"/>
          </p:cNvPicPr>
          <p:nvPr/>
        </p:nvPicPr>
        <p:blipFill>
          <a:blip r:embed="rId3"/>
          <a:stretch>
            <a:fillRect/>
          </a:stretch>
        </p:blipFill>
        <p:spPr>
          <a:xfrm>
            <a:off x="6814780" y="1104517"/>
            <a:ext cx="1586716" cy="1586716"/>
          </a:xfrm>
          <a:prstGeom prst="rect">
            <a:avLst/>
          </a:prstGeom>
        </p:spPr>
      </p:pic>
      <p:pic>
        <p:nvPicPr>
          <p:cNvPr id="49" name="Picture 48"/>
          <p:cNvPicPr>
            <a:picLocks noChangeAspect="1"/>
          </p:cNvPicPr>
          <p:nvPr/>
        </p:nvPicPr>
        <p:blipFill>
          <a:blip r:embed="rId4"/>
          <a:stretch>
            <a:fillRect/>
          </a:stretch>
        </p:blipFill>
        <p:spPr>
          <a:xfrm>
            <a:off x="769827" y="1339241"/>
            <a:ext cx="1351992" cy="1351992"/>
          </a:xfrm>
          <a:prstGeom prst="rect">
            <a:avLst/>
          </a:prstGeom>
        </p:spPr>
      </p:pic>
      <p:pic>
        <p:nvPicPr>
          <p:cNvPr id="50" name="Picture 49"/>
          <p:cNvPicPr>
            <a:picLocks noChangeAspect="1"/>
          </p:cNvPicPr>
          <p:nvPr/>
        </p:nvPicPr>
        <p:blipFill>
          <a:blip r:embed="rId5"/>
          <a:stretch>
            <a:fillRect/>
          </a:stretch>
        </p:blipFill>
        <p:spPr>
          <a:xfrm>
            <a:off x="2281989" y="1166120"/>
            <a:ext cx="1701646" cy="1701646"/>
          </a:xfrm>
          <a:prstGeom prst="rect">
            <a:avLst/>
          </a:prstGeom>
        </p:spPr>
      </p:pic>
      <p:pic>
        <p:nvPicPr>
          <p:cNvPr id="51" name="Picture 50"/>
          <p:cNvPicPr>
            <a:picLocks noChangeAspect="1"/>
          </p:cNvPicPr>
          <p:nvPr/>
        </p:nvPicPr>
        <p:blipFill>
          <a:blip r:embed="rId6"/>
          <a:stretch>
            <a:fillRect/>
          </a:stretch>
        </p:blipFill>
        <p:spPr>
          <a:xfrm>
            <a:off x="4699484" y="1064569"/>
            <a:ext cx="1779322" cy="1779322"/>
          </a:xfrm>
          <a:prstGeom prst="rect">
            <a:avLst/>
          </a:prstGeom>
        </p:spPr>
      </p:pic>
      <p:sp>
        <p:nvSpPr>
          <p:cNvPr id="52" name="TextBox 51"/>
          <p:cNvSpPr txBox="1"/>
          <p:nvPr/>
        </p:nvSpPr>
        <p:spPr>
          <a:xfrm>
            <a:off x="9004432" y="5824886"/>
            <a:ext cx="2684752" cy="3077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Cryptic, invisible</a:t>
            </a:r>
            <a:endParaRPr lang="de-DE" sz="2000" kern="0" dirty="0" err="1">
              <a:ea typeface="Arial Unicode MS" pitchFamily="34" charset="-128"/>
              <a:cs typeface="Arial Unicode MS" pitchFamily="34" charset="-128"/>
            </a:endParaRPr>
          </a:p>
        </p:txBody>
      </p:sp>
      <p:sp>
        <p:nvSpPr>
          <p:cNvPr id="53" name="TextBox 52"/>
          <p:cNvSpPr txBox="1"/>
          <p:nvPr/>
        </p:nvSpPr>
        <p:spPr>
          <a:xfrm>
            <a:off x="9004430" y="4978112"/>
            <a:ext cx="2684752" cy="3077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Basic VDM for reuse</a:t>
            </a:r>
            <a:endParaRPr lang="de-DE" sz="2000" kern="0" dirty="0" err="1">
              <a:ea typeface="Arial Unicode MS" pitchFamily="34" charset="-128"/>
              <a:cs typeface="Arial Unicode MS" pitchFamily="34" charset="-128"/>
            </a:endParaRPr>
          </a:p>
        </p:txBody>
      </p:sp>
      <p:sp>
        <p:nvSpPr>
          <p:cNvPr id="54" name="TextBox 53"/>
          <p:cNvSpPr txBox="1"/>
          <p:nvPr/>
        </p:nvSpPr>
        <p:spPr>
          <a:xfrm>
            <a:off x="9004430" y="3948539"/>
            <a:ext cx="2684752" cy="61541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Convenience and special views for reuse</a:t>
            </a:r>
            <a:endParaRPr lang="de-DE" sz="2000" kern="0" dirty="0" err="1">
              <a:ea typeface="Arial Unicode MS" pitchFamily="34" charset="-128"/>
              <a:cs typeface="Arial Unicode MS" pitchFamily="34" charset="-128"/>
            </a:endParaRPr>
          </a:p>
        </p:txBody>
      </p:sp>
      <p:sp>
        <p:nvSpPr>
          <p:cNvPr id="55" name="TextBox 54"/>
          <p:cNvSpPr txBox="1"/>
          <p:nvPr/>
        </p:nvSpPr>
        <p:spPr>
          <a:xfrm>
            <a:off x="9004430" y="3069172"/>
            <a:ext cx="2684752" cy="61541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Purpose-built for apps  and APIs</a:t>
            </a:r>
            <a:endParaRPr lang="de-DE" sz="2000" kern="0" dirty="0" err="1">
              <a:ea typeface="Arial Unicode MS" pitchFamily="34" charset="-128"/>
              <a:cs typeface="Arial Unicode MS" pitchFamily="34" charset="-128"/>
            </a:endParaRPr>
          </a:p>
        </p:txBody>
      </p:sp>
      <p:cxnSp>
        <p:nvCxnSpPr>
          <p:cNvPr id="56" name="Straight Connector 55"/>
          <p:cNvCxnSpPr/>
          <p:nvPr/>
        </p:nvCxnSpPr>
        <p:spPr>
          <a:xfrm>
            <a:off x="270980" y="5569179"/>
            <a:ext cx="11579720"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004431" y="1654899"/>
            <a:ext cx="2684752" cy="3077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kern="0">
                <a:ea typeface="Arial Unicode MS" pitchFamily="34" charset="-128"/>
                <a:cs typeface="Arial Unicode MS" pitchFamily="34" charset="-128"/>
              </a:rPr>
              <a:t>All types of consumers</a:t>
            </a:r>
            <a:endParaRPr lang="de-DE" sz="2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2382118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6</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982353"/>
            <a:ext cx="11696243" cy="4524315"/>
          </a:xfrm>
          <a:prstGeom prst="rect">
            <a:avLst/>
          </a:prstGeom>
          <a:noFill/>
        </p:spPr>
        <p:txBody>
          <a:bodyPr wrap="square" rtlCol="0">
            <a:spAutoFit/>
          </a:bodyPr>
          <a:lstStyle/>
          <a:p>
            <a:pPr marL="285750" lvl="0" indent="-285750">
              <a:buFont typeface="Arial" panose="020B0604020202020204" pitchFamily="34" charset="0"/>
              <a:buChar char="•"/>
            </a:pPr>
            <a:r>
              <a:rPr lang="en-US" i="1" dirty="0"/>
              <a:t>Introduction of  CDS(Core Data &amp; Service ) </a:t>
            </a:r>
          </a:p>
          <a:p>
            <a:pPr marL="285750" lvl="0" indent="-285750">
              <a:buFont typeface="Arial" panose="020B0604020202020204" pitchFamily="34" charset="0"/>
              <a:buChar char="•"/>
            </a:pPr>
            <a:r>
              <a:rPr lang="en-US" i="1" dirty="0"/>
              <a:t>Concept of  CDS View</a:t>
            </a:r>
          </a:p>
          <a:p>
            <a:pPr marL="285750" lvl="0" indent="-285750">
              <a:buFont typeface="Arial" panose="020B0604020202020204" pitchFamily="34" charset="0"/>
              <a:buChar char="•"/>
            </a:pPr>
            <a:r>
              <a:rPr lang="en-US" i="1" dirty="0"/>
              <a:t>Describing Standard CDS View</a:t>
            </a:r>
          </a:p>
          <a:p>
            <a:pPr marL="285750" lvl="0" indent="-285750">
              <a:buFont typeface="Arial" panose="020B0604020202020204" pitchFamily="34" charset="0"/>
              <a:buChar char="•"/>
            </a:pPr>
            <a:r>
              <a:rPr lang="en-US" i="1" dirty="0"/>
              <a:t>Understanding Concept of  Code to Data Paradigm </a:t>
            </a:r>
          </a:p>
          <a:p>
            <a:pPr marL="285750" indent="-285750">
              <a:buFont typeface="Arial" panose="020B0604020202020204" pitchFamily="34" charset="0"/>
              <a:buChar char="•"/>
            </a:pPr>
            <a:r>
              <a:rPr lang="en-US" i="1" dirty="0"/>
              <a:t> Creating CDS Entities</a:t>
            </a:r>
          </a:p>
          <a:p>
            <a:endParaRPr lang="en-US" i="1" dirty="0"/>
          </a:p>
          <a:p>
            <a:r>
              <a:rPr lang="en-US" dirty="0"/>
              <a:t>--Break--</a:t>
            </a:r>
          </a:p>
          <a:p>
            <a:endParaRPr lang="en-US" dirty="0"/>
          </a:p>
          <a:p>
            <a:pPr marL="285750" lvl="0" indent="-285750">
              <a:buFont typeface="Arial" panose="020B0604020202020204" pitchFamily="34" charset="0"/>
              <a:buChar char="•"/>
            </a:pPr>
            <a:r>
              <a:rPr lang="en-US" i="1" dirty="0"/>
              <a:t>CDS Associations</a:t>
            </a:r>
          </a:p>
          <a:p>
            <a:pPr marL="285750" lvl="0" indent="-285750">
              <a:buFont typeface="Arial" panose="020B0604020202020204" pitchFamily="34" charset="0"/>
              <a:buChar char="•"/>
            </a:pPr>
            <a:r>
              <a:rPr lang="en-US" i="1" dirty="0"/>
              <a:t>Describing CDS View on View</a:t>
            </a:r>
          </a:p>
          <a:p>
            <a:pPr marL="285750" lvl="0" indent="-285750">
              <a:buFont typeface="Arial" panose="020B0604020202020204" pitchFamily="34" charset="0"/>
              <a:buChar char="•"/>
            </a:pPr>
            <a:r>
              <a:rPr lang="en-US" i="1" dirty="0"/>
              <a:t>Making Virtual Data Model’s (VDM ) </a:t>
            </a:r>
          </a:p>
          <a:p>
            <a:pPr marL="895243" lvl="1" indent="-285750">
              <a:buFont typeface="Wingdings" panose="05000000000000000000" pitchFamily="2" charset="2"/>
              <a:buChar char="Ø"/>
            </a:pPr>
            <a:r>
              <a:rPr lang="en-US" i="1" dirty="0"/>
              <a:t>Basic/Interface View</a:t>
            </a:r>
          </a:p>
          <a:p>
            <a:pPr marL="895243" lvl="1" indent="-285750">
              <a:buFont typeface="Wingdings" panose="05000000000000000000" pitchFamily="2" charset="2"/>
              <a:buChar char="Ø"/>
            </a:pPr>
            <a:r>
              <a:rPr lang="en-US" i="1" dirty="0"/>
              <a:t>Composite View</a:t>
            </a:r>
          </a:p>
          <a:p>
            <a:pPr marL="895243" lvl="1" indent="-285750">
              <a:buFont typeface="Wingdings" panose="05000000000000000000" pitchFamily="2" charset="2"/>
              <a:buChar char="Ø"/>
            </a:pPr>
            <a:r>
              <a:rPr lang="en-US" i="1" dirty="0"/>
              <a:t>Consumption View</a:t>
            </a:r>
          </a:p>
          <a:p>
            <a:pPr marL="285750" lvl="0" indent="-285750">
              <a:buFont typeface="Arial" panose="020B0604020202020204" pitchFamily="34" charset="0"/>
              <a:buChar char="•"/>
            </a:pPr>
            <a:r>
              <a:rPr lang="en-US" i="1" dirty="0"/>
              <a:t>Describing CDS Angle</a:t>
            </a:r>
          </a:p>
          <a:p>
            <a:pPr marL="285750" lvl="0" indent="-285750">
              <a:buFont typeface="Arial" panose="020B0604020202020204" pitchFamily="34" charset="0"/>
              <a:buChar char="•"/>
            </a:pPr>
            <a:r>
              <a:rPr lang="en-US" i="1" dirty="0"/>
              <a:t>Create your own OData Service on top of CDS Views</a:t>
            </a:r>
            <a:endParaRPr lang="en-US" sz="1600" i="1"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Premium Vector | Positive tiny woman and man with a giant pencil and agen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3198" y="814319"/>
            <a:ext cx="5962650"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When to Use which Annotation</a:t>
            </a:r>
            <a:endParaRPr lang="en-US" sz="3600" b="1" dirty="0">
              <a:latin typeface="Cooper Black" panose="0208090404030B020404" pitchFamily="18" charset="0"/>
            </a:endParaRPr>
          </a:p>
        </p:txBody>
      </p:sp>
      <p:sp>
        <p:nvSpPr>
          <p:cNvPr id="23" name="Freeform: Shape 11">
            <a:extLst>
              <a:ext uri="{FF2B5EF4-FFF2-40B4-BE49-F238E27FC236}">
                <a16:creationId xmlns:a16="http://schemas.microsoft.com/office/drawing/2014/main" xmlns="" id="{259DADCE-E2B3-434F-800F-3C69EEF5F73D}"/>
              </a:ext>
            </a:extLst>
          </p:cNvPr>
          <p:cNvSpPr/>
          <p:nvPr/>
        </p:nvSpPr>
        <p:spPr>
          <a:xfrm>
            <a:off x="2974724" y="1444216"/>
            <a:ext cx="8018723" cy="797651"/>
          </a:xfrm>
          <a:custGeom>
            <a:avLst/>
            <a:gdLst>
              <a:gd name="connsiteX0" fmla="*/ 1717884 w 8018723"/>
              <a:gd name="connsiteY0" fmla="*/ 0 h 797651"/>
              <a:gd name="connsiteX1" fmla="*/ 8018723 w 8018723"/>
              <a:gd name="connsiteY1" fmla="*/ 0 h 797651"/>
              <a:gd name="connsiteX2" fmla="*/ 8018723 w 8018723"/>
              <a:gd name="connsiteY2" fmla="*/ 797651 h 797651"/>
              <a:gd name="connsiteX3" fmla="*/ 0 w 8018723"/>
              <a:gd name="connsiteY3" fmla="*/ 797651 h 797651"/>
              <a:gd name="connsiteX4" fmla="*/ 57880 w 8018723"/>
              <a:gd name="connsiteY4" fmla="*/ 728779 h 797651"/>
              <a:gd name="connsiteX5" fmla="*/ 1717884 w 8018723"/>
              <a:gd name="connsiteY5" fmla="*/ 0 h 79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8723" h="797651">
                <a:moveTo>
                  <a:pt x="1717884" y="0"/>
                </a:moveTo>
                <a:lnTo>
                  <a:pt x="8018723" y="0"/>
                </a:lnTo>
                <a:lnTo>
                  <a:pt x="8018723" y="797651"/>
                </a:lnTo>
                <a:lnTo>
                  <a:pt x="0" y="797651"/>
                </a:lnTo>
                <a:lnTo>
                  <a:pt x="57880" y="728779"/>
                </a:lnTo>
                <a:cubicBezTo>
                  <a:pt x="469993" y="280750"/>
                  <a:pt x="1061152" y="0"/>
                  <a:pt x="1717884" y="0"/>
                </a:cubicBezTo>
                <a:close/>
              </a:path>
            </a:pathLst>
          </a:custGeom>
          <a:solidFill>
            <a:schemeClr val="accent2"/>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Freeform: Shape 13">
            <a:extLst>
              <a:ext uri="{FF2B5EF4-FFF2-40B4-BE49-F238E27FC236}">
                <a16:creationId xmlns:a16="http://schemas.microsoft.com/office/drawing/2014/main" xmlns="" id="{002BE403-E371-4AE4-9901-7C0E33D50167}"/>
              </a:ext>
            </a:extLst>
          </p:cNvPr>
          <p:cNvSpPr/>
          <p:nvPr/>
        </p:nvSpPr>
        <p:spPr>
          <a:xfrm>
            <a:off x="2502484" y="2358581"/>
            <a:ext cx="8490962" cy="811862"/>
          </a:xfrm>
          <a:custGeom>
            <a:avLst/>
            <a:gdLst>
              <a:gd name="connsiteX0" fmla="*/ 378465 w 8490962"/>
              <a:gd name="connsiteY0" fmla="*/ 0 h 811862"/>
              <a:gd name="connsiteX1" fmla="*/ 8490962 w 8490962"/>
              <a:gd name="connsiteY1" fmla="*/ 0 h 811862"/>
              <a:gd name="connsiteX2" fmla="*/ 8490962 w 8490962"/>
              <a:gd name="connsiteY2" fmla="*/ 811862 h 811862"/>
              <a:gd name="connsiteX3" fmla="*/ 0 w 8490962"/>
              <a:gd name="connsiteY3" fmla="*/ 811862 h 811862"/>
              <a:gd name="connsiteX4" fmla="*/ 28503 w 8490962"/>
              <a:gd name="connsiteY4" fmla="*/ 696557 h 811862"/>
              <a:gd name="connsiteX5" fmla="*/ 283147 w 8490962"/>
              <a:gd name="connsiteY5" fmla="*/ 136635 h 811862"/>
              <a:gd name="connsiteX6" fmla="*/ 378465 w 8490962"/>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0962" h="811862">
                <a:moveTo>
                  <a:pt x="378465" y="0"/>
                </a:moveTo>
                <a:lnTo>
                  <a:pt x="8490962" y="0"/>
                </a:lnTo>
                <a:lnTo>
                  <a:pt x="8490962" y="811862"/>
                </a:lnTo>
                <a:lnTo>
                  <a:pt x="0" y="811862"/>
                </a:lnTo>
                <a:lnTo>
                  <a:pt x="28503" y="696557"/>
                </a:lnTo>
                <a:cubicBezTo>
                  <a:pt x="87887" y="496934"/>
                  <a:pt x="174169" y="308892"/>
                  <a:pt x="283147" y="136635"/>
                </a:cubicBezTo>
                <a:lnTo>
                  <a:pt x="378465" y="0"/>
                </a:lnTo>
                <a:close/>
              </a:path>
            </a:pathLst>
          </a:custGeom>
          <a:solidFill>
            <a:schemeClr val="accent1"/>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5" name="Freeform: Shape 14">
            <a:extLst>
              <a:ext uri="{FF2B5EF4-FFF2-40B4-BE49-F238E27FC236}">
                <a16:creationId xmlns:a16="http://schemas.microsoft.com/office/drawing/2014/main" xmlns="" id="{57181925-D3DC-4F9A-A193-1FD6EA59E064}"/>
              </a:ext>
            </a:extLst>
          </p:cNvPr>
          <p:cNvSpPr/>
          <p:nvPr/>
        </p:nvSpPr>
        <p:spPr>
          <a:xfrm>
            <a:off x="2437688" y="3287158"/>
            <a:ext cx="8555759" cy="811862"/>
          </a:xfrm>
          <a:custGeom>
            <a:avLst/>
            <a:gdLst>
              <a:gd name="connsiteX0" fmla="*/ 38751 w 8555759"/>
              <a:gd name="connsiteY0" fmla="*/ 0 h 811862"/>
              <a:gd name="connsiteX1" fmla="*/ 8555759 w 8555759"/>
              <a:gd name="connsiteY1" fmla="*/ 0 h 811862"/>
              <a:gd name="connsiteX2" fmla="*/ 8555759 w 8555759"/>
              <a:gd name="connsiteY2" fmla="*/ 811862 h 811862"/>
              <a:gd name="connsiteX3" fmla="*/ 36944 w 8555759"/>
              <a:gd name="connsiteY3" fmla="*/ 811862 h 811862"/>
              <a:gd name="connsiteX4" fmla="*/ 11642 w 8555759"/>
              <a:gd name="connsiteY4" fmla="*/ 642528 h 811862"/>
              <a:gd name="connsiteX5" fmla="*/ 0 w 8555759"/>
              <a:gd name="connsiteY5" fmla="*/ 411977 h 811862"/>
              <a:gd name="connsiteX6" fmla="*/ 11642 w 8555759"/>
              <a:gd name="connsiteY6" fmla="*/ 181425 h 811862"/>
              <a:gd name="connsiteX7" fmla="*/ 38751 w 8555759"/>
              <a:gd name="connsiteY7"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5759" h="811862">
                <a:moveTo>
                  <a:pt x="38751" y="0"/>
                </a:moveTo>
                <a:lnTo>
                  <a:pt x="8555759" y="0"/>
                </a:lnTo>
                <a:lnTo>
                  <a:pt x="8555759" y="811862"/>
                </a:lnTo>
                <a:lnTo>
                  <a:pt x="36944" y="811862"/>
                </a:lnTo>
                <a:lnTo>
                  <a:pt x="11642" y="642528"/>
                </a:lnTo>
                <a:lnTo>
                  <a:pt x="0" y="411977"/>
                </a:lnTo>
                <a:lnTo>
                  <a:pt x="11642" y="181425"/>
                </a:lnTo>
                <a:lnTo>
                  <a:pt x="38751" y="0"/>
                </a:lnTo>
                <a:close/>
              </a:path>
            </a:pathLst>
          </a:custGeom>
          <a:solidFill>
            <a:schemeClr val="accent4"/>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6" name="Freeform: Shape 15">
            <a:extLst>
              <a:ext uri="{FF2B5EF4-FFF2-40B4-BE49-F238E27FC236}">
                <a16:creationId xmlns:a16="http://schemas.microsoft.com/office/drawing/2014/main" xmlns="" id="{2683EBF6-2955-49D3-A056-62032BFB55AA}"/>
              </a:ext>
            </a:extLst>
          </p:cNvPr>
          <p:cNvSpPr/>
          <p:nvPr/>
        </p:nvSpPr>
        <p:spPr>
          <a:xfrm>
            <a:off x="2499496" y="4215735"/>
            <a:ext cx="8493951" cy="811862"/>
          </a:xfrm>
          <a:custGeom>
            <a:avLst/>
            <a:gdLst>
              <a:gd name="connsiteX0" fmla="*/ 0 w 8493951"/>
              <a:gd name="connsiteY0" fmla="*/ 0 h 811862"/>
              <a:gd name="connsiteX1" fmla="*/ 8493951 w 8493951"/>
              <a:gd name="connsiteY1" fmla="*/ 0 h 811862"/>
              <a:gd name="connsiteX2" fmla="*/ 8493951 w 8493951"/>
              <a:gd name="connsiteY2" fmla="*/ 811862 h 811862"/>
              <a:gd name="connsiteX3" fmla="*/ 373019 w 8493951"/>
              <a:gd name="connsiteY3" fmla="*/ 811862 h 811862"/>
              <a:gd name="connsiteX4" fmla="*/ 286136 w 8493951"/>
              <a:gd name="connsiteY4" fmla="*/ 687318 h 811862"/>
              <a:gd name="connsiteX5" fmla="*/ 31492 w 8493951"/>
              <a:gd name="connsiteY5" fmla="*/ 127396 h 811862"/>
              <a:gd name="connsiteX6" fmla="*/ 0 w 8493951"/>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3951" h="811862">
                <a:moveTo>
                  <a:pt x="0" y="0"/>
                </a:moveTo>
                <a:lnTo>
                  <a:pt x="8493951" y="0"/>
                </a:lnTo>
                <a:lnTo>
                  <a:pt x="8493951" y="811862"/>
                </a:lnTo>
                <a:lnTo>
                  <a:pt x="373019" y="811862"/>
                </a:lnTo>
                <a:lnTo>
                  <a:pt x="286136" y="687318"/>
                </a:lnTo>
                <a:cubicBezTo>
                  <a:pt x="177158" y="515061"/>
                  <a:pt x="90876" y="327019"/>
                  <a:pt x="31492" y="127396"/>
                </a:cubicBezTo>
                <a:lnTo>
                  <a:pt x="0" y="0"/>
                </a:lnTo>
                <a:close/>
              </a:path>
            </a:pathLst>
          </a:custGeom>
          <a:solidFill>
            <a:schemeClr val="accent5"/>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7" name="Freeform: Shape 16">
            <a:extLst>
              <a:ext uri="{FF2B5EF4-FFF2-40B4-BE49-F238E27FC236}">
                <a16:creationId xmlns:a16="http://schemas.microsoft.com/office/drawing/2014/main" xmlns="" id="{E9D0A453-60E6-4887-9804-68B796A7B20B}"/>
              </a:ext>
            </a:extLst>
          </p:cNvPr>
          <p:cNvSpPr/>
          <p:nvPr/>
        </p:nvSpPr>
        <p:spPr>
          <a:xfrm>
            <a:off x="2964562" y="5144313"/>
            <a:ext cx="8028884" cy="809743"/>
          </a:xfrm>
          <a:custGeom>
            <a:avLst/>
            <a:gdLst>
              <a:gd name="connsiteX0" fmla="*/ 0 w 8028884"/>
              <a:gd name="connsiteY0" fmla="*/ 0 h 809743"/>
              <a:gd name="connsiteX1" fmla="*/ 8028884 w 8028884"/>
              <a:gd name="connsiteY1" fmla="*/ 0 h 809743"/>
              <a:gd name="connsiteX2" fmla="*/ 8028884 w 8028884"/>
              <a:gd name="connsiteY2" fmla="*/ 809743 h 809743"/>
              <a:gd name="connsiteX3" fmla="*/ 1728045 w 8028884"/>
              <a:gd name="connsiteY3" fmla="*/ 809742 h 809743"/>
              <a:gd name="connsiteX4" fmla="*/ 68041 w 8028884"/>
              <a:gd name="connsiteY4" fmla="*/ 80963 h 809743"/>
              <a:gd name="connsiteX5" fmla="*/ 0 w 8028884"/>
              <a:gd name="connsiteY5" fmla="*/ 0 h 80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884" h="809743">
                <a:moveTo>
                  <a:pt x="0" y="0"/>
                </a:moveTo>
                <a:lnTo>
                  <a:pt x="8028884" y="0"/>
                </a:lnTo>
                <a:lnTo>
                  <a:pt x="8028884" y="809743"/>
                </a:lnTo>
                <a:lnTo>
                  <a:pt x="1728045" y="809742"/>
                </a:lnTo>
                <a:cubicBezTo>
                  <a:pt x="1071313" y="809742"/>
                  <a:pt x="480154" y="528992"/>
                  <a:pt x="68041" y="80963"/>
                </a:cubicBezTo>
                <a:lnTo>
                  <a:pt x="0" y="0"/>
                </a:lnTo>
                <a:close/>
              </a:path>
            </a:pathLst>
          </a:custGeom>
          <a:solidFill>
            <a:schemeClr val="accent6"/>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8" name="Oval 27">
            <a:extLst>
              <a:ext uri="{FF2B5EF4-FFF2-40B4-BE49-F238E27FC236}">
                <a16:creationId xmlns:a16="http://schemas.microsoft.com/office/drawing/2014/main" xmlns="" id="{EB4504D5-BD79-40A3-9305-C3054A6826A0}"/>
              </a:ext>
            </a:extLst>
          </p:cNvPr>
          <p:cNvSpPr/>
          <p:nvPr/>
        </p:nvSpPr>
        <p:spPr>
          <a:xfrm>
            <a:off x="1195377" y="2164836"/>
            <a:ext cx="3068601" cy="3068601"/>
          </a:xfrm>
          <a:prstGeom prst="ellipse">
            <a:avLst/>
          </a:prstGeom>
          <a:gradFill>
            <a:gsLst>
              <a:gs pos="0">
                <a:schemeClr val="bg1"/>
              </a:gs>
              <a:gs pos="100000">
                <a:schemeClr val="bg1">
                  <a:lumMod val="85000"/>
                </a:schemeClr>
              </a:gs>
            </a:gsLst>
            <a:lin ang="5400000" scaled="1"/>
          </a:gradFill>
          <a:ln>
            <a:solidFill>
              <a:schemeClr val="bg1"/>
            </a:solidFill>
          </a:ln>
          <a:effectLst>
            <a:outerShdw blurRad="279400" dist="127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solidFill>
                  <a:schemeClr val="tx1"/>
                </a:solidFill>
                <a:latin typeface="Segoe UI Light" panose="020B0502040204020203" pitchFamily="34" charset="0"/>
                <a:cs typeface="Segoe UI Light" panose="020B0502040204020203" pitchFamily="34" charset="0"/>
              </a:rPr>
              <a:t>CDS View</a:t>
            </a:r>
            <a:endParaRPr lang="en-IN" sz="2800" b="1" dirty="0">
              <a:solidFill>
                <a:schemeClr val="tx1"/>
              </a:solidFill>
              <a:latin typeface="Segoe UI Light" panose="020B0502040204020203" pitchFamily="34" charset="0"/>
              <a:cs typeface="Segoe UI Light" panose="020B0502040204020203" pitchFamily="34" charset="0"/>
            </a:endParaRPr>
          </a:p>
        </p:txBody>
      </p:sp>
      <p:sp>
        <p:nvSpPr>
          <p:cNvPr id="29" name="Rectangle 28">
            <a:extLst>
              <a:ext uri="{FF2B5EF4-FFF2-40B4-BE49-F238E27FC236}">
                <a16:creationId xmlns:a16="http://schemas.microsoft.com/office/drawing/2014/main" xmlns="" id="{921BFD68-D823-4CC4-A853-A8591E2C1257}"/>
              </a:ext>
            </a:extLst>
          </p:cNvPr>
          <p:cNvSpPr/>
          <p:nvPr/>
        </p:nvSpPr>
        <p:spPr>
          <a:xfrm>
            <a:off x="7568264" y="1642251"/>
            <a:ext cx="2952328" cy="430887"/>
          </a:xfrm>
          <a:prstGeom prst="rect">
            <a:avLst/>
          </a:prstGeom>
        </p:spPr>
        <p:txBody>
          <a:bodyPr wrap="square" lIns="0" tIns="0" rIns="0" bIns="0" anchor="ctr">
            <a:spAutoFit/>
          </a:bodyPr>
          <a:lstStyle/>
          <a:p>
            <a:r>
              <a:rPr lang="en-IN" sz="2800"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Fiori Application</a:t>
            </a:r>
            <a:endParaRPr lang="en-IN" sz="2800"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0" name="Rectangle 29">
            <a:extLst>
              <a:ext uri="{FF2B5EF4-FFF2-40B4-BE49-F238E27FC236}">
                <a16:creationId xmlns:a16="http://schemas.microsoft.com/office/drawing/2014/main" xmlns="" id="{A8F775AB-D43A-4534-B6C1-F5FABE15D43A}"/>
              </a:ext>
            </a:extLst>
          </p:cNvPr>
          <p:cNvSpPr/>
          <p:nvPr/>
        </p:nvSpPr>
        <p:spPr>
          <a:xfrm>
            <a:off x="5319576" y="1733045"/>
            <a:ext cx="1762951" cy="249299"/>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@OData</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1" name="Rectangle 30">
            <a:extLst>
              <a:ext uri="{FF2B5EF4-FFF2-40B4-BE49-F238E27FC236}">
                <a16:creationId xmlns:a16="http://schemas.microsoft.com/office/drawing/2014/main" xmlns="" id="{7308C6C5-27F4-437E-8968-E496F4CCDA53}"/>
              </a:ext>
            </a:extLst>
          </p:cNvPr>
          <p:cNvSpPr/>
          <p:nvPr/>
        </p:nvSpPr>
        <p:spPr>
          <a:xfrm>
            <a:off x="7568264" y="2542709"/>
            <a:ext cx="2952328" cy="430887"/>
          </a:xfrm>
          <a:prstGeom prst="rect">
            <a:avLst/>
          </a:prstGeom>
        </p:spPr>
        <p:txBody>
          <a:bodyPr wrap="square" lIns="0" tIns="0" rIns="0" bIns="0" anchor="ctr">
            <a:spAutoFit/>
          </a:bodyPr>
          <a:lstStyle/>
          <a:p>
            <a:r>
              <a:rPr lang="en-IN" sz="2800"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Analytics</a:t>
            </a:r>
            <a:endParaRPr lang="en-IN" sz="14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2" name="Rectangle 31">
            <a:extLst>
              <a:ext uri="{FF2B5EF4-FFF2-40B4-BE49-F238E27FC236}">
                <a16:creationId xmlns:a16="http://schemas.microsoft.com/office/drawing/2014/main" xmlns="" id="{5D3BBAC1-B66E-4CCD-85F0-AFCDE864A78E}"/>
              </a:ext>
            </a:extLst>
          </p:cNvPr>
          <p:cNvSpPr/>
          <p:nvPr/>
        </p:nvSpPr>
        <p:spPr>
          <a:xfrm>
            <a:off x="5319576" y="2633503"/>
            <a:ext cx="1762951" cy="249299"/>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@Analytic</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3" name="Rectangle 32">
            <a:extLst>
              <a:ext uri="{FF2B5EF4-FFF2-40B4-BE49-F238E27FC236}">
                <a16:creationId xmlns:a16="http://schemas.microsoft.com/office/drawing/2014/main" xmlns="" id="{BFF20D0B-9DCF-420D-A6FB-6BB25E6295AD}"/>
              </a:ext>
            </a:extLst>
          </p:cNvPr>
          <p:cNvSpPr/>
          <p:nvPr/>
        </p:nvSpPr>
        <p:spPr>
          <a:xfrm>
            <a:off x="7568264" y="3453660"/>
            <a:ext cx="3425182" cy="430887"/>
          </a:xfrm>
          <a:prstGeom prst="rect">
            <a:avLst/>
          </a:prstGeom>
        </p:spPr>
        <p:txBody>
          <a:bodyPr wrap="square" lIns="0" tIns="0" rIns="0" bIns="0" anchor="ctr">
            <a:spAutoFit/>
          </a:bodyPr>
          <a:lstStyle/>
          <a:p>
            <a:r>
              <a:rPr lang="en-IN" sz="2800"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Transactional App</a:t>
            </a:r>
            <a:endParaRPr lang="en-IN" sz="2800"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4" name="Rectangle 33">
            <a:extLst>
              <a:ext uri="{FF2B5EF4-FFF2-40B4-BE49-F238E27FC236}">
                <a16:creationId xmlns:a16="http://schemas.microsoft.com/office/drawing/2014/main" xmlns="" id="{A3F04073-7F52-4C31-A1F7-8DA034E79377}"/>
              </a:ext>
            </a:extLst>
          </p:cNvPr>
          <p:cNvSpPr/>
          <p:nvPr/>
        </p:nvSpPr>
        <p:spPr>
          <a:xfrm>
            <a:off x="5319576" y="3419806"/>
            <a:ext cx="1762951" cy="498598"/>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@ObjectModel</a:t>
            </a:r>
          </a:p>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@UI</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5" name="Rectangle 34">
            <a:extLst>
              <a:ext uri="{FF2B5EF4-FFF2-40B4-BE49-F238E27FC236}">
                <a16:creationId xmlns:a16="http://schemas.microsoft.com/office/drawing/2014/main" xmlns="" id="{ECEE8405-4C8F-48C4-9E36-67264C24C5B7}"/>
              </a:ext>
            </a:extLst>
          </p:cNvPr>
          <p:cNvSpPr/>
          <p:nvPr/>
        </p:nvSpPr>
        <p:spPr>
          <a:xfrm>
            <a:off x="7568264" y="4318861"/>
            <a:ext cx="3425182" cy="615553"/>
          </a:xfrm>
          <a:prstGeom prst="rect">
            <a:avLst/>
          </a:prstGeom>
        </p:spPr>
        <p:txBody>
          <a:bodyPr wrap="square" lIns="0" tIns="0" rIns="0" bIns="0" anchor="ctr">
            <a:spAutoFit/>
          </a:bodyPr>
          <a:lstStyle/>
          <a:p>
            <a:pPr algn="ctr"/>
            <a:r>
              <a:rPr lang="en-US" sz="2000" b="1" dirty="0" smtClean="0">
                <a:solidFill>
                  <a:schemeClr val="bg1"/>
                </a:solidFill>
                <a:latin typeface="Segoe UI Light" panose="020B0502040204020203" pitchFamily="34" charset="0"/>
                <a:cs typeface="Segoe UI Light" panose="020B0502040204020203" pitchFamily="34" charset="0"/>
              </a:rPr>
              <a:t>S/4HANA Embedded Analytics</a:t>
            </a:r>
            <a:endParaRPr lang="en-US" sz="2000" b="1" dirty="0">
              <a:solidFill>
                <a:schemeClr val="bg1"/>
              </a:solidFill>
              <a:latin typeface="Segoe UI Light" panose="020B0502040204020203" pitchFamily="34" charset="0"/>
              <a:cs typeface="Segoe UI Light" panose="020B0502040204020203" pitchFamily="34" charset="0"/>
            </a:endParaRPr>
          </a:p>
          <a:p>
            <a:pPr algn="ctr"/>
            <a:r>
              <a:rPr lang="en-US" sz="2000" b="1" dirty="0">
                <a:solidFill>
                  <a:schemeClr val="bg1"/>
                </a:solidFill>
                <a:latin typeface="Segoe UI Light" panose="020B0502040204020203" pitchFamily="34" charset="0"/>
                <a:cs typeface="Segoe UI Light" panose="020B0502040204020203" pitchFamily="34" charset="0"/>
              </a:rPr>
              <a:t>SAP Analytics </a:t>
            </a:r>
            <a:r>
              <a:rPr lang="en-US" sz="2000" b="1" dirty="0" smtClean="0">
                <a:solidFill>
                  <a:schemeClr val="bg1"/>
                </a:solidFill>
                <a:latin typeface="Segoe UI Light" panose="020B0502040204020203" pitchFamily="34" charset="0"/>
                <a:cs typeface="Segoe UI Light" panose="020B0502040204020203" pitchFamily="34" charset="0"/>
              </a:rPr>
              <a:t>Cloud</a:t>
            </a:r>
            <a:endParaRPr lang="en-US" sz="2000" b="1" dirty="0">
              <a:solidFill>
                <a:schemeClr val="bg1"/>
              </a:solidFill>
              <a:latin typeface="Segoe UI Light" panose="020B0502040204020203" pitchFamily="34" charset="0"/>
              <a:cs typeface="Segoe UI Light" panose="020B0502040204020203" pitchFamily="34" charset="0"/>
            </a:endParaRPr>
          </a:p>
        </p:txBody>
      </p:sp>
      <p:sp>
        <p:nvSpPr>
          <p:cNvPr id="36" name="Rectangle 35">
            <a:extLst>
              <a:ext uri="{FF2B5EF4-FFF2-40B4-BE49-F238E27FC236}">
                <a16:creationId xmlns:a16="http://schemas.microsoft.com/office/drawing/2014/main" xmlns="" id="{10018F12-D2F9-469A-A071-EBB5B4814F87}"/>
              </a:ext>
            </a:extLst>
          </p:cNvPr>
          <p:cNvSpPr/>
          <p:nvPr/>
        </p:nvSpPr>
        <p:spPr>
          <a:xfrm>
            <a:off x="5319576" y="4377338"/>
            <a:ext cx="1762951" cy="498598"/>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@AnalyticDetails</a:t>
            </a:r>
          </a:p>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@DefaultAgg</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7" name="Rectangle 36">
            <a:extLst>
              <a:ext uri="{FF2B5EF4-FFF2-40B4-BE49-F238E27FC236}">
                <a16:creationId xmlns:a16="http://schemas.microsoft.com/office/drawing/2014/main" xmlns="" id="{F87E1778-8740-4893-8067-D1CF7D49FCD9}"/>
              </a:ext>
            </a:extLst>
          </p:cNvPr>
          <p:cNvSpPr/>
          <p:nvPr/>
        </p:nvSpPr>
        <p:spPr>
          <a:xfrm>
            <a:off x="7568264" y="5325592"/>
            <a:ext cx="3425182" cy="430887"/>
          </a:xfrm>
          <a:prstGeom prst="rect">
            <a:avLst/>
          </a:prstGeom>
        </p:spPr>
        <p:txBody>
          <a:bodyPr wrap="square" lIns="0" tIns="0" rIns="0" bIns="0" anchor="ctr">
            <a:spAutoFit/>
          </a:bodyPr>
          <a:lstStyle/>
          <a:p>
            <a:r>
              <a:rPr lang="en-IN" sz="2800"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Normal ABAP Report </a:t>
            </a:r>
            <a:endParaRPr lang="en-IN" sz="2800"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8" name="Rectangle 37">
            <a:extLst>
              <a:ext uri="{FF2B5EF4-FFF2-40B4-BE49-F238E27FC236}">
                <a16:creationId xmlns:a16="http://schemas.microsoft.com/office/drawing/2014/main" xmlns="" id="{2FD4B6AD-AD72-4563-8437-1C1C3555BCD4}"/>
              </a:ext>
            </a:extLst>
          </p:cNvPr>
          <p:cNvSpPr/>
          <p:nvPr/>
        </p:nvSpPr>
        <p:spPr>
          <a:xfrm>
            <a:off x="5319576" y="5416387"/>
            <a:ext cx="1762951" cy="249299"/>
          </a:xfrm>
          <a:prstGeom prst="rect">
            <a:avLst/>
          </a:prstGeom>
        </p:spPr>
        <p:txBody>
          <a:bodyPr wrap="square" lIns="0" tIns="0" rIns="0" bIns="0" anchor="ctr">
            <a:spAutoFit/>
          </a:bodyPr>
          <a:lstStyle/>
          <a:p>
            <a:pPr>
              <a:lnSpc>
                <a:spcPct val="90000"/>
              </a:lnSpc>
            </a:pPr>
            <a:r>
              <a:rPr lang="en-IN" b="1" dirty="0" smtClean="0">
                <a:solidFill>
                  <a:schemeClr val="bg1"/>
                </a:solidFill>
                <a:latin typeface="Segoe UI Light" panose="020B0502040204020203" pitchFamily="34" charset="0"/>
                <a:ea typeface="Open Sans" panose="020B0606030504020204" pitchFamily="34" charset="0"/>
                <a:cs typeface="Segoe UI Light" panose="020B0502040204020203" pitchFamily="34" charset="0"/>
              </a:rPr>
              <a:t>@Semantic</a:t>
            </a:r>
            <a:endParaRPr lang="en-IN" b="1"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9" name="TextBox 38">
            <a:extLst>
              <a:ext uri="{FF2B5EF4-FFF2-40B4-BE49-F238E27FC236}">
                <a16:creationId xmlns:a16="http://schemas.microsoft.com/office/drawing/2014/main" xmlns="" id="{AF816762-1DF0-4BFB-A882-92B35D8AB94C}"/>
              </a:ext>
            </a:extLst>
          </p:cNvPr>
          <p:cNvSpPr txBox="1"/>
          <p:nvPr/>
        </p:nvSpPr>
        <p:spPr>
          <a:xfrm>
            <a:off x="4370475" y="1534529"/>
            <a:ext cx="716863" cy="646331"/>
          </a:xfrm>
          <a:prstGeom prst="rect">
            <a:avLst/>
          </a:prstGeom>
          <a:noFill/>
        </p:spPr>
        <p:txBody>
          <a:bodyPr wrap="none" rtlCol="0">
            <a:spAutoFit/>
          </a:bodyPr>
          <a:lstStyle/>
          <a:p>
            <a:r>
              <a:rPr lang="en-IN" sz="3600" b="1" dirty="0">
                <a:solidFill>
                  <a:schemeClr val="bg1"/>
                </a:solidFill>
              </a:rPr>
              <a:t>01</a:t>
            </a:r>
          </a:p>
        </p:txBody>
      </p:sp>
      <p:sp>
        <p:nvSpPr>
          <p:cNvPr id="40" name="TextBox 39">
            <a:extLst>
              <a:ext uri="{FF2B5EF4-FFF2-40B4-BE49-F238E27FC236}">
                <a16:creationId xmlns:a16="http://schemas.microsoft.com/office/drawing/2014/main" xmlns="" id="{AD8416D4-D67F-4DB9-9EC7-4D50DDFA404C}"/>
              </a:ext>
            </a:extLst>
          </p:cNvPr>
          <p:cNvSpPr txBox="1"/>
          <p:nvPr/>
        </p:nvSpPr>
        <p:spPr>
          <a:xfrm>
            <a:off x="4370475" y="2434987"/>
            <a:ext cx="716863" cy="646331"/>
          </a:xfrm>
          <a:prstGeom prst="rect">
            <a:avLst/>
          </a:prstGeom>
          <a:noFill/>
        </p:spPr>
        <p:txBody>
          <a:bodyPr wrap="none" rtlCol="0">
            <a:spAutoFit/>
          </a:bodyPr>
          <a:lstStyle/>
          <a:p>
            <a:r>
              <a:rPr lang="en-IN" sz="3600" b="1" dirty="0">
                <a:solidFill>
                  <a:schemeClr val="bg1"/>
                </a:solidFill>
              </a:rPr>
              <a:t>02</a:t>
            </a:r>
          </a:p>
        </p:txBody>
      </p:sp>
      <p:sp>
        <p:nvSpPr>
          <p:cNvPr id="41" name="TextBox 40">
            <a:extLst>
              <a:ext uri="{FF2B5EF4-FFF2-40B4-BE49-F238E27FC236}">
                <a16:creationId xmlns:a16="http://schemas.microsoft.com/office/drawing/2014/main" xmlns="" id="{4CCC6A06-35EC-413A-84D6-700D195D6CE6}"/>
              </a:ext>
            </a:extLst>
          </p:cNvPr>
          <p:cNvSpPr txBox="1"/>
          <p:nvPr/>
        </p:nvSpPr>
        <p:spPr>
          <a:xfrm>
            <a:off x="4370475" y="3345939"/>
            <a:ext cx="716863" cy="646331"/>
          </a:xfrm>
          <a:prstGeom prst="rect">
            <a:avLst/>
          </a:prstGeom>
          <a:noFill/>
        </p:spPr>
        <p:txBody>
          <a:bodyPr wrap="none" rtlCol="0">
            <a:spAutoFit/>
          </a:bodyPr>
          <a:lstStyle/>
          <a:p>
            <a:r>
              <a:rPr lang="en-IN" sz="3600" b="1" dirty="0">
                <a:solidFill>
                  <a:schemeClr val="bg1"/>
                </a:solidFill>
              </a:rPr>
              <a:t>03</a:t>
            </a:r>
          </a:p>
        </p:txBody>
      </p:sp>
      <p:sp>
        <p:nvSpPr>
          <p:cNvPr id="42" name="TextBox 41">
            <a:extLst>
              <a:ext uri="{FF2B5EF4-FFF2-40B4-BE49-F238E27FC236}">
                <a16:creationId xmlns:a16="http://schemas.microsoft.com/office/drawing/2014/main" xmlns="" id="{13F8B143-1C34-41ED-A790-FF6990299CEB}"/>
              </a:ext>
            </a:extLst>
          </p:cNvPr>
          <p:cNvSpPr txBox="1"/>
          <p:nvPr/>
        </p:nvSpPr>
        <p:spPr>
          <a:xfrm>
            <a:off x="4370475" y="4303471"/>
            <a:ext cx="716863" cy="646331"/>
          </a:xfrm>
          <a:prstGeom prst="rect">
            <a:avLst/>
          </a:prstGeom>
          <a:noFill/>
        </p:spPr>
        <p:txBody>
          <a:bodyPr wrap="none" rtlCol="0">
            <a:spAutoFit/>
          </a:bodyPr>
          <a:lstStyle/>
          <a:p>
            <a:r>
              <a:rPr lang="en-IN" sz="3600" b="1" dirty="0">
                <a:solidFill>
                  <a:schemeClr val="bg1"/>
                </a:solidFill>
              </a:rPr>
              <a:t>04</a:t>
            </a:r>
          </a:p>
        </p:txBody>
      </p:sp>
      <p:sp>
        <p:nvSpPr>
          <p:cNvPr id="60" name="TextBox 59">
            <a:extLst>
              <a:ext uri="{FF2B5EF4-FFF2-40B4-BE49-F238E27FC236}">
                <a16:creationId xmlns:a16="http://schemas.microsoft.com/office/drawing/2014/main" xmlns="" id="{510ACF00-F09B-4E88-BB1D-23D1C6B7C5A7}"/>
              </a:ext>
            </a:extLst>
          </p:cNvPr>
          <p:cNvSpPr txBox="1"/>
          <p:nvPr/>
        </p:nvSpPr>
        <p:spPr>
          <a:xfrm>
            <a:off x="4370475" y="5217871"/>
            <a:ext cx="716863" cy="646331"/>
          </a:xfrm>
          <a:prstGeom prst="rect">
            <a:avLst/>
          </a:prstGeom>
          <a:noFill/>
        </p:spPr>
        <p:txBody>
          <a:bodyPr wrap="none" rtlCol="0">
            <a:spAutoFit/>
          </a:bodyPr>
          <a:lstStyle/>
          <a:p>
            <a:r>
              <a:rPr lang="en-IN" sz="3600" b="1" dirty="0">
                <a:solidFill>
                  <a:schemeClr val="bg1"/>
                </a:solidFill>
              </a:rPr>
              <a:t>05</a:t>
            </a:r>
          </a:p>
        </p:txBody>
      </p:sp>
    </p:spTree>
    <p:extLst>
      <p:ext uri="{BB962C8B-B14F-4D97-AF65-F5344CB8AC3E}">
        <p14:creationId xmlns:p14="http://schemas.microsoft.com/office/powerpoint/2010/main" val="2920217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255140" y="15550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Create ODATA on top of CDS</a:t>
            </a:r>
            <a:endParaRPr lang="en-US" sz="3600" b="1" dirty="0">
              <a:latin typeface="Cooper Black" panose="0208090404030B020404" pitchFamily="18" charset="0"/>
            </a:endParaRPr>
          </a:p>
        </p:txBody>
      </p:sp>
      <p:sp>
        <p:nvSpPr>
          <p:cNvPr id="43" name="TextBox 42">
            <a:extLst>
              <a:ext uri="{FF2B5EF4-FFF2-40B4-BE49-F238E27FC236}">
                <a16:creationId xmlns="" xmlns:a16="http://schemas.microsoft.com/office/drawing/2014/main" id="{2668874E-C0FA-4ADA-BBF6-2FE5710B408A}"/>
              </a:ext>
            </a:extLst>
          </p:cNvPr>
          <p:cNvSpPr txBox="1"/>
          <p:nvPr/>
        </p:nvSpPr>
        <p:spPr>
          <a:xfrm>
            <a:off x="110520" y="5919803"/>
            <a:ext cx="11900954" cy="923330"/>
          </a:xfrm>
          <a:prstGeom prst="rect">
            <a:avLst/>
          </a:prstGeom>
          <a:noFill/>
        </p:spPr>
        <p:txBody>
          <a:bodyPr wrap="square" rtlCol="0">
            <a:spAutoFit/>
          </a:bodyPr>
          <a:lstStyle/>
          <a:p>
            <a:r>
              <a:rPr lang="en-US" dirty="0" smtClean="0">
                <a:hlinkClick r:id="rId3"/>
              </a:rPr>
              <a:t>https</a:t>
            </a:r>
            <a:r>
              <a:rPr lang="en-US" dirty="0">
                <a:hlinkClick r:id="rId3"/>
              </a:rPr>
              <a:t>://help.sap.com/doc/abapdocu_751_index_htm/7.51/en-US/index.htm?file=abencds_annotations.htm</a:t>
            </a:r>
            <a:endParaRPr lang="en-US" dirty="0"/>
          </a:p>
          <a:p>
            <a:r>
              <a:rPr lang="en-US" dirty="0">
                <a:hlinkClick r:id="rId4"/>
              </a:rPr>
              <a:t>https://</a:t>
            </a:r>
            <a:r>
              <a:rPr lang="en-US" dirty="0" smtClean="0">
                <a:hlinkClick r:id="rId4"/>
              </a:rPr>
              <a:t>help.sap.com/viewer/8308e6d301d54584a33cd04a9861bc52/2020.000/en-US/8573b810511948c8a99c0672abc159aa.html</a:t>
            </a:r>
            <a:endParaRPr lang="en-US" dirty="0"/>
          </a:p>
        </p:txBody>
      </p:sp>
      <p:sp>
        <p:nvSpPr>
          <p:cNvPr id="10" name="Oval 9">
            <a:extLst>
              <a:ext uri="{FF2B5EF4-FFF2-40B4-BE49-F238E27FC236}">
                <a16:creationId xmlns:a16="http://schemas.microsoft.com/office/drawing/2014/main" xmlns="" id="{0798BF5E-DB36-47C7-803A-E9722F92B1D9}"/>
              </a:ext>
            </a:extLst>
          </p:cNvPr>
          <p:cNvSpPr/>
          <p:nvPr/>
        </p:nvSpPr>
        <p:spPr>
          <a:xfrm>
            <a:off x="1688039" y="5760240"/>
            <a:ext cx="3332607" cy="294933"/>
          </a:xfrm>
          <a:prstGeom prst="ellipse">
            <a:avLst/>
          </a:prstGeom>
          <a:gradFill flip="none" rotWithShape="1">
            <a:gsLst>
              <a:gs pos="0">
                <a:schemeClr val="tx1">
                  <a:lumMod val="16000"/>
                  <a:alpha val="67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 name="Freeform 10"/>
          <p:cNvSpPr>
            <a:spLocks/>
          </p:cNvSpPr>
          <p:nvPr/>
        </p:nvSpPr>
        <p:spPr bwMode="auto">
          <a:xfrm>
            <a:off x="713618" y="1120493"/>
            <a:ext cx="2293493" cy="1961268"/>
          </a:xfrm>
          <a:custGeom>
            <a:avLst/>
            <a:gdLst>
              <a:gd name="T0" fmla="*/ 1730 w 3852"/>
              <a:gd name="T1" fmla="*/ 0 h 3492"/>
              <a:gd name="T2" fmla="*/ 3852 w 3852"/>
              <a:gd name="T3" fmla="*/ 2946 h 3492"/>
              <a:gd name="T4" fmla="*/ 3764 w 3852"/>
              <a:gd name="T5" fmla="*/ 3017 h 3492"/>
              <a:gd name="T6" fmla="*/ 3683 w 3852"/>
              <a:gd name="T7" fmla="*/ 3097 h 3492"/>
              <a:gd name="T8" fmla="*/ 3612 w 3852"/>
              <a:gd name="T9" fmla="*/ 3186 h 3492"/>
              <a:gd name="T10" fmla="*/ 3549 w 3852"/>
              <a:gd name="T11" fmla="*/ 3281 h 3492"/>
              <a:gd name="T12" fmla="*/ 3494 w 3852"/>
              <a:gd name="T13" fmla="*/ 3384 h 3492"/>
              <a:gd name="T14" fmla="*/ 3451 w 3852"/>
              <a:gd name="T15" fmla="*/ 3492 h 3492"/>
              <a:gd name="T16" fmla="*/ 0 w 3852"/>
              <a:gd name="T17" fmla="*/ 2359 h 3492"/>
              <a:gd name="T18" fmla="*/ 94 w 3852"/>
              <a:gd name="T19" fmla="*/ 2101 h 3492"/>
              <a:gd name="T20" fmla="*/ 200 w 3852"/>
              <a:gd name="T21" fmla="*/ 1852 h 3492"/>
              <a:gd name="T22" fmla="*/ 323 w 3852"/>
              <a:gd name="T23" fmla="*/ 1609 h 3492"/>
              <a:gd name="T24" fmla="*/ 458 w 3852"/>
              <a:gd name="T25" fmla="*/ 1374 h 3492"/>
              <a:gd name="T26" fmla="*/ 604 w 3852"/>
              <a:gd name="T27" fmla="*/ 1148 h 3492"/>
              <a:gd name="T28" fmla="*/ 765 w 3852"/>
              <a:gd name="T29" fmla="*/ 931 h 3492"/>
              <a:gd name="T30" fmla="*/ 936 w 3852"/>
              <a:gd name="T31" fmla="*/ 725 h 3492"/>
              <a:gd name="T32" fmla="*/ 1120 w 3852"/>
              <a:gd name="T33" fmla="*/ 527 h 3492"/>
              <a:gd name="T34" fmla="*/ 1312 w 3852"/>
              <a:gd name="T35" fmla="*/ 341 h 3492"/>
              <a:gd name="T36" fmla="*/ 1515 w 3852"/>
              <a:gd name="T37" fmla="*/ 163 h 3492"/>
              <a:gd name="T38" fmla="*/ 1730 w 3852"/>
              <a:gd name="T39" fmla="*/ 0 h 3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2" h="3492">
                <a:moveTo>
                  <a:pt x="1730" y="0"/>
                </a:moveTo>
                <a:lnTo>
                  <a:pt x="3852" y="2946"/>
                </a:lnTo>
                <a:lnTo>
                  <a:pt x="3764" y="3017"/>
                </a:lnTo>
                <a:lnTo>
                  <a:pt x="3683" y="3097"/>
                </a:lnTo>
                <a:lnTo>
                  <a:pt x="3612" y="3186"/>
                </a:lnTo>
                <a:lnTo>
                  <a:pt x="3549" y="3281"/>
                </a:lnTo>
                <a:lnTo>
                  <a:pt x="3494" y="3384"/>
                </a:lnTo>
                <a:lnTo>
                  <a:pt x="3451" y="3492"/>
                </a:lnTo>
                <a:lnTo>
                  <a:pt x="0" y="2359"/>
                </a:lnTo>
                <a:lnTo>
                  <a:pt x="94" y="2101"/>
                </a:lnTo>
                <a:lnTo>
                  <a:pt x="200" y="1852"/>
                </a:lnTo>
                <a:lnTo>
                  <a:pt x="323" y="1609"/>
                </a:lnTo>
                <a:lnTo>
                  <a:pt x="458" y="1374"/>
                </a:lnTo>
                <a:lnTo>
                  <a:pt x="604" y="1148"/>
                </a:lnTo>
                <a:lnTo>
                  <a:pt x="765" y="931"/>
                </a:lnTo>
                <a:lnTo>
                  <a:pt x="936" y="725"/>
                </a:lnTo>
                <a:lnTo>
                  <a:pt x="1120" y="527"/>
                </a:lnTo>
                <a:lnTo>
                  <a:pt x="1312" y="341"/>
                </a:lnTo>
                <a:lnTo>
                  <a:pt x="1515" y="163"/>
                </a:lnTo>
                <a:lnTo>
                  <a:pt x="1730" y="0"/>
                </a:lnTo>
                <a:close/>
              </a:path>
            </a:pathLst>
          </a:custGeom>
          <a:gradFill>
            <a:gsLst>
              <a:gs pos="0">
                <a:schemeClr val="accent5">
                  <a:lumMod val="90000"/>
                  <a:lumOff val="10000"/>
                </a:schemeClr>
              </a:gs>
              <a:gs pos="100000">
                <a:schemeClr val="accent5">
                  <a:lumMod val="82000"/>
                </a:schemeClr>
              </a:gs>
            </a:gsLst>
            <a:lin ang="13500000" scaled="1"/>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2" name="Freeform 11"/>
          <p:cNvSpPr>
            <a:spLocks/>
          </p:cNvSpPr>
          <p:nvPr/>
        </p:nvSpPr>
        <p:spPr bwMode="auto">
          <a:xfrm>
            <a:off x="1873233" y="797321"/>
            <a:ext cx="1473236" cy="2046748"/>
          </a:xfrm>
          <a:custGeom>
            <a:avLst/>
            <a:gdLst>
              <a:gd name="T0" fmla="*/ 2633 w 2633"/>
              <a:gd name="T1" fmla="*/ 0 h 3658"/>
              <a:gd name="T2" fmla="*/ 2633 w 2633"/>
              <a:gd name="T3" fmla="*/ 3460 h 3658"/>
              <a:gd name="T4" fmla="*/ 2498 w 2633"/>
              <a:gd name="T5" fmla="*/ 3469 h 3658"/>
              <a:gd name="T6" fmla="*/ 2369 w 2633"/>
              <a:gd name="T7" fmla="*/ 3495 h 3658"/>
              <a:gd name="T8" fmla="*/ 2246 w 2633"/>
              <a:gd name="T9" fmla="*/ 3535 h 3658"/>
              <a:gd name="T10" fmla="*/ 2132 w 2633"/>
              <a:gd name="T11" fmla="*/ 3589 h 3658"/>
              <a:gd name="T12" fmla="*/ 2026 w 2633"/>
              <a:gd name="T13" fmla="*/ 3658 h 3658"/>
              <a:gd name="T14" fmla="*/ 0 w 2633"/>
              <a:gd name="T15" fmla="*/ 850 h 3658"/>
              <a:gd name="T16" fmla="*/ 207 w 2633"/>
              <a:gd name="T17" fmla="*/ 709 h 3658"/>
              <a:gd name="T18" fmla="*/ 421 w 2633"/>
              <a:gd name="T19" fmla="*/ 581 h 3658"/>
              <a:gd name="T20" fmla="*/ 642 w 2633"/>
              <a:gd name="T21" fmla="*/ 463 h 3658"/>
              <a:gd name="T22" fmla="*/ 871 w 2633"/>
              <a:gd name="T23" fmla="*/ 357 h 3658"/>
              <a:gd name="T24" fmla="*/ 1106 w 2633"/>
              <a:gd name="T25" fmla="*/ 266 h 3658"/>
              <a:gd name="T26" fmla="*/ 1347 w 2633"/>
              <a:gd name="T27" fmla="*/ 186 h 3658"/>
              <a:gd name="T28" fmla="*/ 1596 w 2633"/>
              <a:gd name="T29" fmla="*/ 120 h 3658"/>
              <a:gd name="T30" fmla="*/ 1848 w 2633"/>
              <a:gd name="T31" fmla="*/ 68 h 3658"/>
              <a:gd name="T32" fmla="*/ 2106 w 2633"/>
              <a:gd name="T33" fmla="*/ 31 h 3658"/>
              <a:gd name="T34" fmla="*/ 2366 w 2633"/>
              <a:gd name="T35" fmla="*/ 8 h 3658"/>
              <a:gd name="T36" fmla="*/ 2633 w 2633"/>
              <a:gd name="T37" fmla="*/ 0 h 3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3" h="3658">
                <a:moveTo>
                  <a:pt x="2633" y="0"/>
                </a:moveTo>
                <a:lnTo>
                  <a:pt x="2633" y="3460"/>
                </a:lnTo>
                <a:lnTo>
                  <a:pt x="2498" y="3469"/>
                </a:lnTo>
                <a:lnTo>
                  <a:pt x="2369" y="3495"/>
                </a:lnTo>
                <a:lnTo>
                  <a:pt x="2246" y="3535"/>
                </a:lnTo>
                <a:lnTo>
                  <a:pt x="2132" y="3589"/>
                </a:lnTo>
                <a:lnTo>
                  <a:pt x="2026" y="3658"/>
                </a:lnTo>
                <a:lnTo>
                  <a:pt x="0" y="850"/>
                </a:lnTo>
                <a:lnTo>
                  <a:pt x="207" y="709"/>
                </a:lnTo>
                <a:lnTo>
                  <a:pt x="421" y="581"/>
                </a:lnTo>
                <a:lnTo>
                  <a:pt x="642" y="463"/>
                </a:lnTo>
                <a:lnTo>
                  <a:pt x="871" y="357"/>
                </a:lnTo>
                <a:lnTo>
                  <a:pt x="1106" y="266"/>
                </a:lnTo>
                <a:lnTo>
                  <a:pt x="1347" y="186"/>
                </a:lnTo>
                <a:lnTo>
                  <a:pt x="1596" y="120"/>
                </a:lnTo>
                <a:lnTo>
                  <a:pt x="1848" y="68"/>
                </a:lnTo>
                <a:lnTo>
                  <a:pt x="2106" y="31"/>
                </a:lnTo>
                <a:lnTo>
                  <a:pt x="2366" y="8"/>
                </a:lnTo>
                <a:lnTo>
                  <a:pt x="2633" y="0"/>
                </a:lnTo>
                <a:close/>
              </a:path>
            </a:pathLst>
          </a:custGeom>
          <a:gradFill>
            <a:gsLst>
              <a:gs pos="0">
                <a:schemeClr val="accent1">
                  <a:lumMod val="75000"/>
                </a:schemeClr>
              </a:gs>
              <a:gs pos="100000">
                <a:schemeClr val="accent1">
                  <a:lumMod val="62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 name="Freeform 12"/>
          <p:cNvSpPr>
            <a:spLocks/>
          </p:cNvSpPr>
          <p:nvPr/>
        </p:nvSpPr>
        <p:spPr bwMode="auto">
          <a:xfrm>
            <a:off x="837498" y="2510488"/>
            <a:ext cx="1965058" cy="1559960"/>
          </a:xfrm>
          <a:custGeom>
            <a:avLst/>
            <a:gdLst>
              <a:gd name="T0" fmla="*/ 223 w 3512"/>
              <a:gd name="T1" fmla="*/ 0 h 2788"/>
              <a:gd name="T2" fmla="*/ 3512 w 3512"/>
              <a:gd name="T3" fmla="*/ 1079 h 2788"/>
              <a:gd name="T4" fmla="*/ 3483 w 3512"/>
              <a:gd name="T5" fmla="*/ 1185 h 2788"/>
              <a:gd name="T6" fmla="*/ 3466 w 3512"/>
              <a:gd name="T7" fmla="*/ 1293 h 2788"/>
              <a:gd name="T8" fmla="*/ 3460 w 3512"/>
              <a:gd name="T9" fmla="*/ 1405 h 2788"/>
              <a:gd name="T10" fmla="*/ 3466 w 3512"/>
              <a:gd name="T11" fmla="*/ 1517 h 2788"/>
              <a:gd name="T12" fmla="*/ 3483 w 3512"/>
              <a:gd name="T13" fmla="*/ 1623 h 2788"/>
              <a:gd name="T14" fmla="*/ 3512 w 3512"/>
              <a:gd name="T15" fmla="*/ 1726 h 2788"/>
              <a:gd name="T16" fmla="*/ 215 w 3512"/>
              <a:gd name="T17" fmla="*/ 2788 h 2788"/>
              <a:gd name="T18" fmla="*/ 140 w 3512"/>
              <a:gd name="T19" fmla="*/ 2524 h 2788"/>
              <a:gd name="T20" fmla="*/ 77 w 3512"/>
              <a:gd name="T21" fmla="*/ 2252 h 2788"/>
              <a:gd name="T22" fmla="*/ 34 w 3512"/>
              <a:gd name="T23" fmla="*/ 1975 h 2788"/>
              <a:gd name="T24" fmla="*/ 9 w 3512"/>
              <a:gd name="T25" fmla="*/ 1691 h 2788"/>
              <a:gd name="T26" fmla="*/ 0 w 3512"/>
              <a:gd name="T27" fmla="*/ 1405 h 2788"/>
              <a:gd name="T28" fmla="*/ 6 w 3512"/>
              <a:gd name="T29" fmla="*/ 1162 h 2788"/>
              <a:gd name="T30" fmla="*/ 26 w 3512"/>
              <a:gd name="T31" fmla="*/ 921 h 2788"/>
              <a:gd name="T32" fmla="*/ 57 w 3512"/>
              <a:gd name="T33" fmla="*/ 684 h 2788"/>
              <a:gd name="T34" fmla="*/ 100 w 3512"/>
              <a:gd name="T35" fmla="*/ 452 h 2788"/>
              <a:gd name="T36" fmla="*/ 155 w 3512"/>
              <a:gd name="T37" fmla="*/ 223 h 2788"/>
              <a:gd name="T38" fmla="*/ 223 w 3512"/>
              <a:gd name="T39" fmla="*/ 0 h 2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12" h="2788">
                <a:moveTo>
                  <a:pt x="223" y="0"/>
                </a:moveTo>
                <a:lnTo>
                  <a:pt x="3512" y="1079"/>
                </a:lnTo>
                <a:lnTo>
                  <a:pt x="3483" y="1185"/>
                </a:lnTo>
                <a:lnTo>
                  <a:pt x="3466" y="1293"/>
                </a:lnTo>
                <a:lnTo>
                  <a:pt x="3460" y="1405"/>
                </a:lnTo>
                <a:lnTo>
                  <a:pt x="3466" y="1517"/>
                </a:lnTo>
                <a:lnTo>
                  <a:pt x="3483" y="1623"/>
                </a:lnTo>
                <a:lnTo>
                  <a:pt x="3512" y="1726"/>
                </a:lnTo>
                <a:lnTo>
                  <a:pt x="215" y="2788"/>
                </a:lnTo>
                <a:lnTo>
                  <a:pt x="140" y="2524"/>
                </a:lnTo>
                <a:lnTo>
                  <a:pt x="77" y="2252"/>
                </a:lnTo>
                <a:lnTo>
                  <a:pt x="34" y="1975"/>
                </a:lnTo>
                <a:lnTo>
                  <a:pt x="9" y="1691"/>
                </a:lnTo>
                <a:lnTo>
                  <a:pt x="0" y="1405"/>
                </a:lnTo>
                <a:lnTo>
                  <a:pt x="6" y="1162"/>
                </a:lnTo>
                <a:lnTo>
                  <a:pt x="26" y="921"/>
                </a:lnTo>
                <a:lnTo>
                  <a:pt x="57" y="684"/>
                </a:lnTo>
                <a:lnTo>
                  <a:pt x="100" y="452"/>
                </a:lnTo>
                <a:lnTo>
                  <a:pt x="155" y="223"/>
                </a:lnTo>
                <a:lnTo>
                  <a:pt x="223" y="0"/>
                </a:lnTo>
                <a:close/>
              </a:path>
            </a:pathLst>
          </a:custGeom>
          <a:gradFill>
            <a:gsLst>
              <a:gs pos="0">
                <a:schemeClr val="accent5">
                  <a:lumMod val="60000"/>
                  <a:lumOff val="40000"/>
                </a:schemeClr>
              </a:gs>
              <a:gs pos="100000">
                <a:schemeClr val="accent5">
                  <a:lumMod val="80000"/>
                  <a:lumOff val="20000"/>
                </a:schemeClr>
              </a:gs>
            </a:gsLst>
            <a:lin ang="135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4"/>
          <p:cNvSpPr>
            <a:spLocks/>
          </p:cNvSpPr>
          <p:nvPr/>
        </p:nvSpPr>
        <p:spPr bwMode="auto">
          <a:xfrm>
            <a:off x="3663264" y="1059284"/>
            <a:ext cx="2281182" cy="2072289"/>
          </a:xfrm>
          <a:custGeom>
            <a:avLst/>
            <a:gdLst>
              <a:gd name="T0" fmla="*/ 2036 w 3672"/>
              <a:gd name="T1" fmla="*/ 0 h 3317"/>
              <a:gd name="T2" fmla="*/ 2240 w 3672"/>
              <a:gd name="T3" fmla="*/ 155 h 3317"/>
              <a:gd name="T4" fmla="*/ 2431 w 3672"/>
              <a:gd name="T5" fmla="*/ 323 h 3317"/>
              <a:gd name="T6" fmla="*/ 2618 w 3672"/>
              <a:gd name="T7" fmla="*/ 501 h 3317"/>
              <a:gd name="T8" fmla="*/ 2790 w 3672"/>
              <a:gd name="T9" fmla="*/ 690 h 3317"/>
              <a:gd name="T10" fmla="*/ 2953 w 3672"/>
              <a:gd name="T11" fmla="*/ 890 h 3317"/>
              <a:gd name="T12" fmla="*/ 3105 w 3672"/>
              <a:gd name="T13" fmla="*/ 1096 h 3317"/>
              <a:gd name="T14" fmla="*/ 3242 w 3672"/>
              <a:gd name="T15" fmla="*/ 1314 h 3317"/>
              <a:gd name="T16" fmla="*/ 3371 w 3672"/>
              <a:gd name="T17" fmla="*/ 1537 h 3317"/>
              <a:gd name="T18" fmla="*/ 3486 w 3672"/>
              <a:gd name="T19" fmla="*/ 1769 h 3317"/>
              <a:gd name="T20" fmla="*/ 3586 w 3672"/>
              <a:gd name="T21" fmla="*/ 2009 h 3317"/>
              <a:gd name="T22" fmla="*/ 3672 w 3672"/>
              <a:gd name="T23" fmla="*/ 2256 h 3317"/>
              <a:gd name="T24" fmla="*/ 378 w 3672"/>
              <a:gd name="T25" fmla="*/ 3317 h 3317"/>
              <a:gd name="T26" fmla="*/ 338 w 3672"/>
              <a:gd name="T27" fmla="*/ 3214 h 3317"/>
              <a:gd name="T28" fmla="*/ 289 w 3672"/>
              <a:gd name="T29" fmla="*/ 3117 h 3317"/>
              <a:gd name="T30" fmla="*/ 229 w 3672"/>
              <a:gd name="T31" fmla="*/ 3026 h 3317"/>
              <a:gd name="T32" fmla="*/ 160 w 3672"/>
              <a:gd name="T33" fmla="*/ 2940 h 3317"/>
              <a:gd name="T34" fmla="*/ 83 w 3672"/>
              <a:gd name="T35" fmla="*/ 2865 h 3317"/>
              <a:gd name="T36" fmla="*/ 0 w 3672"/>
              <a:gd name="T37" fmla="*/ 2797 h 3317"/>
              <a:gd name="T38" fmla="*/ 2036 w 3672"/>
              <a:gd name="T39" fmla="*/ 0 h 3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72" h="3317">
                <a:moveTo>
                  <a:pt x="2036" y="0"/>
                </a:moveTo>
                <a:lnTo>
                  <a:pt x="2240" y="155"/>
                </a:lnTo>
                <a:lnTo>
                  <a:pt x="2431" y="323"/>
                </a:lnTo>
                <a:lnTo>
                  <a:pt x="2618" y="501"/>
                </a:lnTo>
                <a:lnTo>
                  <a:pt x="2790" y="690"/>
                </a:lnTo>
                <a:lnTo>
                  <a:pt x="2953" y="890"/>
                </a:lnTo>
                <a:lnTo>
                  <a:pt x="3105" y="1096"/>
                </a:lnTo>
                <a:lnTo>
                  <a:pt x="3242" y="1314"/>
                </a:lnTo>
                <a:lnTo>
                  <a:pt x="3371" y="1537"/>
                </a:lnTo>
                <a:lnTo>
                  <a:pt x="3486" y="1769"/>
                </a:lnTo>
                <a:lnTo>
                  <a:pt x="3586" y="2009"/>
                </a:lnTo>
                <a:lnTo>
                  <a:pt x="3672" y="2256"/>
                </a:lnTo>
                <a:lnTo>
                  <a:pt x="378" y="3317"/>
                </a:lnTo>
                <a:lnTo>
                  <a:pt x="338" y="3214"/>
                </a:lnTo>
                <a:lnTo>
                  <a:pt x="289" y="3117"/>
                </a:lnTo>
                <a:lnTo>
                  <a:pt x="229" y="3026"/>
                </a:lnTo>
                <a:lnTo>
                  <a:pt x="160" y="2940"/>
                </a:lnTo>
                <a:lnTo>
                  <a:pt x="83" y="2865"/>
                </a:lnTo>
                <a:lnTo>
                  <a:pt x="0" y="2797"/>
                </a:lnTo>
                <a:lnTo>
                  <a:pt x="2036" y="0"/>
                </a:lnTo>
                <a:close/>
              </a:path>
            </a:pathLst>
          </a:custGeom>
          <a:gradFill flip="none" rotWithShape="1">
            <a:gsLst>
              <a:gs pos="0">
                <a:schemeClr val="accent1">
                  <a:lumMod val="60000"/>
                  <a:lumOff val="40000"/>
                </a:schemeClr>
              </a:gs>
              <a:gs pos="100000">
                <a:schemeClr val="accent1">
                  <a:lumMod val="40000"/>
                  <a:lumOff val="60000"/>
                </a:schemeClr>
              </a:gs>
            </a:gsLst>
            <a:lin ang="135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5"/>
          <p:cNvSpPr>
            <a:spLocks/>
          </p:cNvSpPr>
          <p:nvPr/>
        </p:nvSpPr>
        <p:spPr bwMode="auto">
          <a:xfrm>
            <a:off x="3659952" y="3397977"/>
            <a:ext cx="2054584" cy="1860986"/>
          </a:xfrm>
          <a:custGeom>
            <a:avLst/>
            <a:gdLst>
              <a:gd name="T0" fmla="*/ 381 w 3672"/>
              <a:gd name="T1" fmla="*/ 0 h 3326"/>
              <a:gd name="T2" fmla="*/ 3672 w 3672"/>
              <a:gd name="T3" fmla="*/ 1079 h 3326"/>
              <a:gd name="T4" fmla="*/ 3583 w 3672"/>
              <a:gd name="T5" fmla="*/ 1323 h 3326"/>
              <a:gd name="T6" fmla="*/ 3480 w 3672"/>
              <a:gd name="T7" fmla="*/ 1563 h 3326"/>
              <a:gd name="T8" fmla="*/ 3366 w 3672"/>
              <a:gd name="T9" fmla="*/ 1795 h 3326"/>
              <a:gd name="T10" fmla="*/ 3237 w 3672"/>
              <a:gd name="T11" fmla="*/ 2018 h 3326"/>
              <a:gd name="T12" fmla="*/ 3096 w 3672"/>
              <a:gd name="T13" fmla="*/ 2233 h 3326"/>
              <a:gd name="T14" fmla="*/ 2944 w 3672"/>
              <a:gd name="T15" fmla="*/ 2439 h 3326"/>
              <a:gd name="T16" fmla="*/ 2781 w 3672"/>
              <a:gd name="T17" fmla="*/ 2639 h 3326"/>
              <a:gd name="T18" fmla="*/ 2606 w 3672"/>
              <a:gd name="T19" fmla="*/ 2826 h 3326"/>
              <a:gd name="T20" fmla="*/ 2423 w 3672"/>
              <a:gd name="T21" fmla="*/ 3003 h 3326"/>
              <a:gd name="T22" fmla="*/ 2228 w 3672"/>
              <a:gd name="T23" fmla="*/ 3172 h 3326"/>
              <a:gd name="T24" fmla="*/ 2025 w 3672"/>
              <a:gd name="T25" fmla="*/ 3326 h 3326"/>
              <a:gd name="T26" fmla="*/ 0 w 3672"/>
              <a:gd name="T27" fmla="*/ 518 h 3326"/>
              <a:gd name="T28" fmla="*/ 86 w 3672"/>
              <a:gd name="T29" fmla="*/ 453 h 3326"/>
              <a:gd name="T30" fmla="*/ 163 w 3672"/>
              <a:gd name="T31" fmla="*/ 375 h 3326"/>
              <a:gd name="T32" fmla="*/ 232 w 3672"/>
              <a:gd name="T33" fmla="*/ 292 h 3326"/>
              <a:gd name="T34" fmla="*/ 292 w 3672"/>
              <a:gd name="T35" fmla="*/ 201 h 3326"/>
              <a:gd name="T36" fmla="*/ 341 w 3672"/>
              <a:gd name="T37" fmla="*/ 103 h 3326"/>
              <a:gd name="T38" fmla="*/ 381 w 3672"/>
              <a:gd name="T39" fmla="*/ 0 h 3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72" h="3326">
                <a:moveTo>
                  <a:pt x="381" y="0"/>
                </a:moveTo>
                <a:lnTo>
                  <a:pt x="3672" y="1079"/>
                </a:lnTo>
                <a:lnTo>
                  <a:pt x="3583" y="1323"/>
                </a:lnTo>
                <a:lnTo>
                  <a:pt x="3480" y="1563"/>
                </a:lnTo>
                <a:lnTo>
                  <a:pt x="3366" y="1795"/>
                </a:lnTo>
                <a:lnTo>
                  <a:pt x="3237" y="2018"/>
                </a:lnTo>
                <a:lnTo>
                  <a:pt x="3096" y="2233"/>
                </a:lnTo>
                <a:lnTo>
                  <a:pt x="2944" y="2439"/>
                </a:lnTo>
                <a:lnTo>
                  <a:pt x="2781" y="2639"/>
                </a:lnTo>
                <a:lnTo>
                  <a:pt x="2606" y="2826"/>
                </a:lnTo>
                <a:lnTo>
                  <a:pt x="2423" y="3003"/>
                </a:lnTo>
                <a:lnTo>
                  <a:pt x="2228" y="3172"/>
                </a:lnTo>
                <a:lnTo>
                  <a:pt x="2025" y="3326"/>
                </a:lnTo>
                <a:lnTo>
                  <a:pt x="0" y="518"/>
                </a:lnTo>
                <a:lnTo>
                  <a:pt x="86" y="453"/>
                </a:lnTo>
                <a:lnTo>
                  <a:pt x="163" y="375"/>
                </a:lnTo>
                <a:lnTo>
                  <a:pt x="232" y="292"/>
                </a:lnTo>
                <a:lnTo>
                  <a:pt x="292" y="201"/>
                </a:lnTo>
                <a:lnTo>
                  <a:pt x="341" y="103"/>
                </a:lnTo>
                <a:lnTo>
                  <a:pt x="381" y="0"/>
                </a:lnTo>
                <a:close/>
              </a:path>
            </a:pathLst>
          </a:custGeom>
          <a:gradFill>
            <a:gsLst>
              <a:gs pos="0">
                <a:schemeClr val="accent2">
                  <a:lumMod val="75000"/>
                </a:schemeClr>
              </a:gs>
              <a:gs pos="100000">
                <a:schemeClr val="accent2">
                  <a:lumMod val="96000"/>
                </a:schemeClr>
              </a:gs>
            </a:gsLst>
            <a:lin ang="189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Freeform 16"/>
          <p:cNvSpPr>
            <a:spLocks/>
          </p:cNvSpPr>
          <p:nvPr/>
        </p:nvSpPr>
        <p:spPr bwMode="auto">
          <a:xfrm>
            <a:off x="3909291" y="2455643"/>
            <a:ext cx="2214922" cy="1614983"/>
          </a:xfrm>
          <a:custGeom>
            <a:avLst/>
            <a:gdLst>
              <a:gd name="T0" fmla="*/ 3457 w 3686"/>
              <a:gd name="T1" fmla="*/ 0 h 2925"/>
              <a:gd name="T2" fmla="*/ 3526 w 3686"/>
              <a:gd name="T3" fmla="*/ 232 h 2925"/>
              <a:gd name="T4" fmla="*/ 3583 w 3686"/>
              <a:gd name="T5" fmla="*/ 466 h 2925"/>
              <a:gd name="T6" fmla="*/ 3626 w 3686"/>
              <a:gd name="T7" fmla="*/ 707 h 2925"/>
              <a:gd name="T8" fmla="*/ 3657 w 3686"/>
              <a:gd name="T9" fmla="*/ 950 h 2925"/>
              <a:gd name="T10" fmla="*/ 3678 w 3686"/>
              <a:gd name="T11" fmla="*/ 1199 h 2925"/>
              <a:gd name="T12" fmla="*/ 3686 w 3686"/>
              <a:gd name="T13" fmla="*/ 1451 h 2925"/>
              <a:gd name="T14" fmla="*/ 3678 w 3686"/>
              <a:gd name="T15" fmla="*/ 1706 h 2925"/>
              <a:gd name="T16" fmla="*/ 3657 w 3686"/>
              <a:gd name="T17" fmla="*/ 1958 h 2925"/>
              <a:gd name="T18" fmla="*/ 3623 w 3686"/>
              <a:gd name="T19" fmla="*/ 2207 h 2925"/>
              <a:gd name="T20" fmla="*/ 3577 w 3686"/>
              <a:gd name="T21" fmla="*/ 2450 h 2925"/>
              <a:gd name="T22" fmla="*/ 3520 w 3686"/>
              <a:gd name="T23" fmla="*/ 2690 h 2925"/>
              <a:gd name="T24" fmla="*/ 3451 w 3686"/>
              <a:gd name="T25" fmla="*/ 2925 h 2925"/>
              <a:gd name="T26" fmla="*/ 0 w 3686"/>
              <a:gd name="T27" fmla="*/ 1792 h 2925"/>
              <a:gd name="T28" fmla="*/ 28 w 3686"/>
              <a:gd name="T29" fmla="*/ 1683 h 2925"/>
              <a:gd name="T30" fmla="*/ 46 w 3686"/>
              <a:gd name="T31" fmla="*/ 1568 h 2925"/>
              <a:gd name="T32" fmla="*/ 54 w 3686"/>
              <a:gd name="T33" fmla="*/ 1451 h 2925"/>
              <a:gd name="T34" fmla="*/ 46 w 3686"/>
              <a:gd name="T35" fmla="*/ 1337 h 2925"/>
              <a:gd name="T36" fmla="*/ 28 w 3686"/>
              <a:gd name="T37" fmla="*/ 1222 h 2925"/>
              <a:gd name="T38" fmla="*/ 0 w 3686"/>
              <a:gd name="T39" fmla="*/ 1116 h 2925"/>
              <a:gd name="T40" fmla="*/ 3457 w 3686"/>
              <a:gd name="T41" fmla="*/ 0 h 2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86" h="2925">
                <a:moveTo>
                  <a:pt x="3457" y="0"/>
                </a:moveTo>
                <a:lnTo>
                  <a:pt x="3526" y="232"/>
                </a:lnTo>
                <a:lnTo>
                  <a:pt x="3583" y="466"/>
                </a:lnTo>
                <a:lnTo>
                  <a:pt x="3626" y="707"/>
                </a:lnTo>
                <a:lnTo>
                  <a:pt x="3657" y="950"/>
                </a:lnTo>
                <a:lnTo>
                  <a:pt x="3678" y="1199"/>
                </a:lnTo>
                <a:lnTo>
                  <a:pt x="3686" y="1451"/>
                </a:lnTo>
                <a:lnTo>
                  <a:pt x="3678" y="1706"/>
                </a:lnTo>
                <a:lnTo>
                  <a:pt x="3657" y="1958"/>
                </a:lnTo>
                <a:lnTo>
                  <a:pt x="3623" y="2207"/>
                </a:lnTo>
                <a:lnTo>
                  <a:pt x="3577" y="2450"/>
                </a:lnTo>
                <a:lnTo>
                  <a:pt x="3520" y="2690"/>
                </a:lnTo>
                <a:lnTo>
                  <a:pt x="3451" y="2925"/>
                </a:lnTo>
                <a:lnTo>
                  <a:pt x="0" y="1792"/>
                </a:lnTo>
                <a:lnTo>
                  <a:pt x="28" y="1683"/>
                </a:lnTo>
                <a:lnTo>
                  <a:pt x="46" y="1568"/>
                </a:lnTo>
                <a:lnTo>
                  <a:pt x="54" y="1451"/>
                </a:lnTo>
                <a:lnTo>
                  <a:pt x="46" y="1337"/>
                </a:lnTo>
                <a:lnTo>
                  <a:pt x="28" y="1222"/>
                </a:lnTo>
                <a:lnTo>
                  <a:pt x="0" y="1116"/>
                </a:lnTo>
                <a:lnTo>
                  <a:pt x="3457" y="0"/>
                </a:lnTo>
                <a:close/>
              </a:path>
            </a:pathLst>
          </a:custGeom>
          <a:gradFill flip="none" rotWithShape="1">
            <a:gsLst>
              <a:gs pos="0">
                <a:schemeClr val="accent2"/>
              </a:gs>
              <a:gs pos="100000">
                <a:schemeClr val="accent2">
                  <a:lumMod val="60000"/>
                  <a:lumOff val="40000"/>
                </a:schemeClr>
              </a:gs>
            </a:gsLst>
            <a:lin ang="189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8" name="Freeform 17"/>
          <p:cNvSpPr>
            <a:spLocks/>
          </p:cNvSpPr>
          <p:nvPr/>
        </p:nvSpPr>
        <p:spPr bwMode="auto">
          <a:xfrm>
            <a:off x="3335075" y="3759777"/>
            <a:ext cx="1524434" cy="2117975"/>
          </a:xfrm>
          <a:custGeom>
            <a:avLst/>
            <a:gdLst>
              <a:gd name="T0" fmla="*/ 639 w 2761"/>
              <a:gd name="T1" fmla="*/ 0 h 3836"/>
              <a:gd name="T2" fmla="*/ 2761 w 2761"/>
              <a:gd name="T3" fmla="*/ 2946 h 3836"/>
              <a:gd name="T4" fmla="*/ 2546 w 2761"/>
              <a:gd name="T5" fmla="*/ 3092 h 3836"/>
              <a:gd name="T6" fmla="*/ 2320 w 2761"/>
              <a:gd name="T7" fmla="*/ 3226 h 3836"/>
              <a:gd name="T8" fmla="*/ 2088 w 2761"/>
              <a:gd name="T9" fmla="*/ 3349 h 3836"/>
              <a:gd name="T10" fmla="*/ 1847 w 2761"/>
              <a:gd name="T11" fmla="*/ 3461 h 3836"/>
              <a:gd name="T12" fmla="*/ 1601 w 2761"/>
              <a:gd name="T13" fmla="*/ 3558 h 3836"/>
              <a:gd name="T14" fmla="*/ 1349 w 2761"/>
              <a:gd name="T15" fmla="*/ 3641 h 3836"/>
              <a:gd name="T16" fmla="*/ 1088 w 2761"/>
              <a:gd name="T17" fmla="*/ 3710 h 3836"/>
              <a:gd name="T18" fmla="*/ 822 w 2761"/>
              <a:gd name="T19" fmla="*/ 3764 h 3836"/>
              <a:gd name="T20" fmla="*/ 553 w 2761"/>
              <a:gd name="T21" fmla="*/ 3805 h 3836"/>
              <a:gd name="T22" fmla="*/ 278 w 2761"/>
              <a:gd name="T23" fmla="*/ 3827 h 3836"/>
              <a:gd name="T24" fmla="*/ 0 w 2761"/>
              <a:gd name="T25" fmla="*/ 3836 h 3836"/>
              <a:gd name="T26" fmla="*/ 0 w 2761"/>
              <a:gd name="T27" fmla="*/ 206 h 3836"/>
              <a:gd name="T28" fmla="*/ 140 w 2761"/>
              <a:gd name="T29" fmla="*/ 198 h 3836"/>
              <a:gd name="T30" fmla="*/ 275 w 2761"/>
              <a:gd name="T31" fmla="*/ 172 h 3836"/>
              <a:gd name="T32" fmla="*/ 404 w 2761"/>
              <a:gd name="T33" fmla="*/ 129 h 3836"/>
              <a:gd name="T34" fmla="*/ 524 w 2761"/>
              <a:gd name="T35" fmla="*/ 72 h 3836"/>
              <a:gd name="T36" fmla="*/ 639 w 2761"/>
              <a:gd name="T37" fmla="*/ 0 h 3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61" h="3836">
                <a:moveTo>
                  <a:pt x="639" y="0"/>
                </a:moveTo>
                <a:lnTo>
                  <a:pt x="2761" y="2946"/>
                </a:lnTo>
                <a:lnTo>
                  <a:pt x="2546" y="3092"/>
                </a:lnTo>
                <a:lnTo>
                  <a:pt x="2320" y="3226"/>
                </a:lnTo>
                <a:lnTo>
                  <a:pt x="2088" y="3349"/>
                </a:lnTo>
                <a:lnTo>
                  <a:pt x="1847" y="3461"/>
                </a:lnTo>
                <a:lnTo>
                  <a:pt x="1601" y="3558"/>
                </a:lnTo>
                <a:lnTo>
                  <a:pt x="1349" y="3641"/>
                </a:lnTo>
                <a:lnTo>
                  <a:pt x="1088" y="3710"/>
                </a:lnTo>
                <a:lnTo>
                  <a:pt x="822" y="3764"/>
                </a:lnTo>
                <a:lnTo>
                  <a:pt x="553" y="3805"/>
                </a:lnTo>
                <a:lnTo>
                  <a:pt x="278" y="3827"/>
                </a:lnTo>
                <a:lnTo>
                  <a:pt x="0" y="3836"/>
                </a:lnTo>
                <a:lnTo>
                  <a:pt x="0" y="206"/>
                </a:lnTo>
                <a:lnTo>
                  <a:pt x="140" y="198"/>
                </a:lnTo>
                <a:lnTo>
                  <a:pt x="275" y="172"/>
                </a:lnTo>
                <a:lnTo>
                  <a:pt x="404" y="129"/>
                </a:lnTo>
                <a:lnTo>
                  <a:pt x="524" y="72"/>
                </a:lnTo>
                <a:lnTo>
                  <a:pt x="639" y="0"/>
                </a:lnTo>
                <a:close/>
              </a:path>
            </a:pathLst>
          </a:custGeom>
          <a:gradFill flip="none" rotWithShape="1">
            <a:gsLst>
              <a:gs pos="0">
                <a:schemeClr val="accent3">
                  <a:lumMod val="60000"/>
                  <a:lumOff val="40000"/>
                </a:schemeClr>
              </a:gs>
              <a:gs pos="100000">
                <a:schemeClr val="accent3">
                  <a:lumMod val="95000"/>
                  <a:lumOff val="5000"/>
                </a:schemeClr>
              </a:gs>
            </a:gsLst>
            <a:lin ang="135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9" name="Freeform 18"/>
          <p:cNvSpPr>
            <a:spLocks/>
          </p:cNvSpPr>
          <p:nvPr/>
        </p:nvSpPr>
        <p:spPr bwMode="auto">
          <a:xfrm>
            <a:off x="850485" y="3481505"/>
            <a:ext cx="2128465" cy="1923073"/>
          </a:xfrm>
          <a:custGeom>
            <a:avLst/>
            <a:gdLst>
              <a:gd name="T0" fmla="*/ 3457 w 3855"/>
              <a:gd name="T1" fmla="*/ 0 h 3483"/>
              <a:gd name="T2" fmla="*/ 3497 w 3855"/>
              <a:gd name="T3" fmla="*/ 109 h 3483"/>
              <a:gd name="T4" fmla="*/ 3552 w 3855"/>
              <a:gd name="T5" fmla="*/ 212 h 3483"/>
              <a:gd name="T6" fmla="*/ 3612 w 3855"/>
              <a:gd name="T7" fmla="*/ 309 h 3483"/>
              <a:gd name="T8" fmla="*/ 3686 w 3855"/>
              <a:gd name="T9" fmla="*/ 398 h 3483"/>
              <a:gd name="T10" fmla="*/ 3767 w 3855"/>
              <a:gd name="T11" fmla="*/ 478 h 3483"/>
              <a:gd name="T12" fmla="*/ 3855 w 3855"/>
              <a:gd name="T13" fmla="*/ 550 h 3483"/>
              <a:gd name="T14" fmla="*/ 1716 w 3855"/>
              <a:gd name="T15" fmla="*/ 3483 h 3483"/>
              <a:gd name="T16" fmla="*/ 1504 w 3855"/>
              <a:gd name="T17" fmla="*/ 3317 h 3483"/>
              <a:gd name="T18" fmla="*/ 1300 w 3855"/>
              <a:gd name="T19" fmla="*/ 3143 h 3483"/>
              <a:gd name="T20" fmla="*/ 1109 w 3855"/>
              <a:gd name="T21" fmla="*/ 2954 h 3483"/>
              <a:gd name="T22" fmla="*/ 925 w 3855"/>
              <a:gd name="T23" fmla="*/ 2756 h 3483"/>
              <a:gd name="T24" fmla="*/ 756 w 3855"/>
              <a:gd name="T25" fmla="*/ 2550 h 3483"/>
              <a:gd name="T26" fmla="*/ 599 w 3855"/>
              <a:gd name="T27" fmla="*/ 2330 h 3483"/>
              <a:gd name="T28" fmla="*/ 453 w 3855"/>
              <a:gd name="T29" fmla="*/ 2104 h 3483"/>
              <a:gd name="T30" fmla="*/ 318 w 3855"/>
              <a:gd name="T31" fmla="*/ 1869 h 3483"/>
              <a:gd name="T32" fmla="*/ 198 w 3855"/>
              <a:gd name="T33" fmla="*/ 1626 h 3483"/>
              <a:gd name="T34" fmla="*/ 92 w 3855"/>
              <a:gd name="T35" fmla="*/ 1374 h 3483"/>
              <a:gd name="T36" fmla="*/ 0 w 3855"/>
              <a:gd name="T37" fmla="*/ 1116 h 3483"/>
              <a:gd name="T38" fmla="*/ 3457 w 3855"/>
              <a:gd name="T39" fmla="*/ 0 h 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5" h="3483">
                <a:moveTo>
                  <a:pt x="3457" y="0"/>
                </a:moveTo>
                <a:lnTo>
                  <a:pt x="3497" y="109"/>
                </a:lnTo>
                <a:lnTo>
                  <a:pt x="3552" y="212"/>
                </a:lnTo>
                <a:lnTo>
                  <a:pt x="3612" y="309"/>
                </a:lnTo>
                <a:lnTo>
                  <a:pt x="3686" y="398"/>
                </a:lnTo>
                <a:lnTo>
                  <a:pt x="3767" y="478"/>
                </a:lnTo>
                <a:lnTo>
                  <a:pt x="3855" y="550"/>
                </a:lnTo>
                <a:lnTo>
                  <a:pt x="1716" y="3483"/>
                </a:lnTo>
                <a:lnTo>
                  <a:pt x="1504" y="3317"/>
                </a:lnTo>
                <a:lnTo>
                  <a:pt x="1300" y="3143"/>
                </a:lnTo>
                <a:lnTo>
                  <a:pt x="1109" y="2954"/>
                </a:lnTo>
                <a:lnTo>
                  <a:pt x="925" y="2756"/>
                </a:lnTo>
                <a:lnTo>
                  <a:pt x="756" y="2550"/>
                </a:lnTo>
                <a:lnTo>
                  <a:pt x="599" y="2330"/>
                </a:lnTo>
                <a:lnTo>
                  <a:pt x="453" y="2104"/>
                </a:lnTo>
                <a:lnTo>
                  <a:pt x="318" y="1869"/>
                </a:lnTo>
                <a:lnTo>
                  <a:pt x="198" y="1626"/>
                </a:lnTo>
                <a:lnTo>
                  <a:pt x="92" y="1374"/>
                </a:lnTo>
                <a:lnTo>
                  <a:pt x="0" y="1116"/>
                </a:lnTo>
                <a:lnTo>
                  <a:pt x="3457" y="0"/>
                </a:lnTo>
                <a:close/>
              </a:path>
            </a:pathLst>
          </a:custGeom>
          <a:gradFill flip="none" rotWithShape="1">
            <a:gsLst>
              <a:gs pos="0">
                <a:schemeClr val="accent6">
                  <a:lumMod val="90000"/>
                  <a:lumOff val="10000"/>
                </a:schemeClr>
              </a:gs>
              <a:gs pos="100000">
                <a:schemeClr val="accent6">
                  <a:lumMod val="81000"/>
                </a:schemeClr>
              </a:gs>
            </a:gsLst>
            <a:lin ang="1350000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0" name="Freeform 19"/>
          <p:cNvSpPr>
            <a:spLocks/>
          </p:cNvSpPr>
          <p:nvPr/>
        </p:nvSpPr>
        <p:spPr bwMode="auto">
          <a:xfrm>
            <a:off x="1863784" y="3747896"/>
            <a:ext cx="1482748" cy="2048430"/>
          </a:xfrm>
          <a:custGeom>
            <a:avLst/>
            <a:gdLst>
              <a:gd name="T0" fmla="*/ 2037 w 2650"/>
              <a:gd name="T1" fmla="*/ 0 h 3661"/>
              <a:gd name="T2" fmla="*/ 2146 w 2650"/>
              <a:gd name="T3" fmla="*/ 71 h 3661"/>
              <a:gd name="T4" fmla="*/ 2260 w 2650"/>
              <a:gd name="T5" fmla="*/ 126 h 3661"/>
              <a:gd name="T6" fmla="*/ 2386 w 2650"/>
              <a:gd name="T7" fmla="*/ 166 h 3661"/>
              <a:gd name="T8" fmla="*/ 2515 w 2650"/>
              <a:gd name="T9" fmla="*/ 191 h 3661"/>
              <a:gd name="T10" fmla="*/ 2650 w 2650"/>
              <a:gd name="T11" fmla="*/ 200 h 3661"/>
              <a:gd name="T12" fmla="*/ 2650 w 2650"/>
              <a:gd name="T13" fmla="*/ 3661 h 3661"/>
              <a:gd name="T14" fmla="*/ 2383 w 2650"/>
              <a:gd name="T15" fmla="*/ 3652 h 3661"/>
              <a:gd name="T16" fmla="*/ 2117 w 2650"/>
              <a:gd name="T17" fmla="*/ 3629 h 3661"/>
              <a:gd name="T18" fmla="*/ 1859 w 2650"/>
              <a:gd name="T19" fmla="*/ 3589 h 3661"/>
              <a:gd name="T20" fmla="*/ 1604 w 2650"/>
              <a:gd name="T21" fmla="*/ 3538 h 3661"/>
              <a:gd name="T22" fmla="*/ 1355 w 2650"/>
              <a:gd name="T23" fmla="*/ 3472 h 3661"/>
              <a:gd name="T24" fmla="*/ 1112 w 2650"/>
              <a:gd name="T25" fmla="*/ 3389 h 3661"/>
              <a:gd name="T26" fmla="*/ 874 w 2650"/>
              <a:gd name="T27" fmla="*/ 3297 h 3661"/>
              <a:gd name="T28" fmla="*/ 645 w 2650"/>
              <a:gd name="T29" fmla="*/ 3188 h 3661"/>
              <a:gd name="T30" fmla="*/ 421 w 2650"/>
              <a:gd name="T31" fmla="*/ 3071 h 3661"/>
              <a:gd name="T32" fmla="*/ 206 w 2650"/>
              <a:gd name="T33" fmla="*/ 2939 h 3661"/>
              <a:gd name="T34" fmla="*/ 0 w 2650"/>
              <a:gd name="T35" fmla="*/ 2796 h 3661"/>
              <a:gd name="T36" fmla="*/ 2037 w 2650"/>
              <a:gd name="T37" fmla="*/ 0 h 3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50" h="3661">
                <a:moveTo>
                  <a:pt x="2037" y="0"/>
                </a:moveTo>
                <a:lnTo>
                  <a:pt x="2146" y="71"/>
                </a:lnTo>
                <a:lnTo>
                  <a:pt x="2260" y="126"/>
                </a:lnTo>
                <a:lnTo>
                  <a:pt x="2386" y="166"/>
                </a:lnTo>
                <a:lnTo>
                  <a:pt x="2515" y="191"/>
                </a:lnTo>
                <a:lnTo>
                  <a:pt x="2650" y="200"/>
                </a:lnTo>
                <a:lnTo>
                  <a:pt x="2650" y="3661"/>
                </a:lnTo>
                <a:lnTo>
                  <a:pt x="2383" y="3652"/>
                </a:lnTo>
                <a:lnTo>
                  <a:pt x="2117" y="3629"/>
                </a:lnTo>
                <a:lnTo>
                  <a:pt x="1859" y="3589"/>
                </a:lnTo>
                <a:lnTo>
                  <a:pt x="1604" y="3538"/>
                </a:lnTo>
                <a:lnTo>
                  <a:pt x="1355" y="3472"/>
                </a:lnTo>
                <a:lnTo>
                  <a:pt x="1112" y="3389"/>
                </a:lnTo>
                <a:lnTo>
                  <a:pt x="874" y="3297"/>
                </a:lnTo>
                <a:lnTo>
                  <a:pt x="645" y="3188"/>
                </a:lnTo>
                <a:lnTo>
                  <a:pt x="421" y="3071"/>
                </a:lnTo>
                <a:lnTo>
                  <a:pt x="206" y="2939"/>
                </a:lnTo>
                <a:lnTo>
                  <a:pt x="0" y="2796"/>
                </a:lnTo>
                <a:lnTo>
                  <a:pt x="2037" y="0"/>
                </a:lnTo>
                <a:close/>
              </a:path>
            </a:pathLst>
          </a:custGeom>
          <a:gradFill>
            <a:gsLst>
              <a:gs pos="0">
                <a:schemeClr val="accent3">
                  <a:lumMod val="98000"/>
                </a:schemeClr>
              </a:gs>
              <a:gs pos="100000">
                <a:schemeClr val="accent3">
                  <a:lumMod val="85000"/>
                </a:schemeClr>
              </a:gs>
            </a:gsLst>
            <a:lin ang="1260000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TextBox 22"/>
          <p:cNvSpPr txBox="1"/>
          <p:nvPr/>
        </p:nvSpPr>
        <p:spPr>
          <a:xfrm>
            <a:off x="2751902" y="2976281"/>
            <a:ext cx="1146468" cy="646331"/>
          </a:xfrm>
          <a:prstGeom prst="rect">
            <a:avLst/>
          </a:prstGeom>
          <a:noFill/>
        </p:spPr>
        <p:txBody>
          <a:bodyPr wrap="none" rtlCol="0">
            <a:spAutoFit/>
          </a:bodyPr>
          <a:lstStyle/>
          <a:p>
            <a:pPr algn="ctr"/>
            <a:r>
              <a:rPr lang="en-IN" sz="1800" b="1" dirty="0">
                <a:solidFill>
                  <a:schemeClr val="bg1"/>
                </a:solidFill>
                <a:latin typeface="Arial" pitchFamily="34" charset="0"/>
                <a:cs typeface="Arial" pitchFamily="34" charset="0"/>
              </a:rPr>
              <a:t>SAMPLE</a:t>
            </a:r>
          </a:p>
          <a:p>
            <a:pPr algn="ctr"/>
            <a:r>
              <a:rPr lang="en-IN" sz="1800" b="1" dirty="0">
                <a:solidFill>
                  <a:schemeClr val="bg1"/>
                </a:solidFill>
                <a:latin typeface="Arial" pitchFamily="34" charset="0"/>
                <a:cs typeface="Arial" pitchFamily="34" charset="0"/>
              </a:rPr>
              <a:t>TEXT</a:t>
            </a:r>
          </a:p>
        </p:txBody>
      </p:sp>
      <p:sp>
        <p:nvSpPr>
          <p:cNvPr id="24" name="TextBox 23"/>
          <p:cNvSpPr txBox="1"/>
          <p:nvPr/>
        </p:nvSpPr>
        <p:spPr>
          <a:xfrm rot="20676654">
            <a:off x="2760033" y="2079900"/>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10</a:t>
            </a:r>
          </a:p>
        </p:txBody>
      </p:sp>
      <p:sp>
        <p:nvSpPr>
          <p:cNvPr id="25" name="TextBox 24"/>
          <p:cNvSpPr txBox="1"/>
          <p:nvPr/>
        </p:nvSpPr>
        <p:spPr>
          <a:xfrm rot="1076742">
            <a:off x="3437036" y="2069306"/>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01</a:t>
            </a:r>
          </a:p>
        </p:txBody>
      </p:sp>
      <p:sp>
        <p:nvSpPr>
          <p:cNvPr id="26" name="TextBox 25"/>
          <p:cNvSpPr txBox="1"/>
          <p:nvPr/>
        </p:nvSpPr>
        <p:spPr>
          <a:xfrm rot="3088247">
            <a:off x="4004210" y="2452907"/>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02</a:t>
            </a:r>
          </a:p>
        </p:txBody>
      </p:sp>
      <p:sp>
        <p:nvSpPr>
          <p:cNvPr id="27" name="TextBox 26"/>
          <p:cNvSpPr txBox="1"/>
          <p:nvPr/>
        </p:nvSpPr>
        <p:spPr>
          <a:xfrm rot="5550797">
            <a:off x="4239021" y="3122463"/>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03</a:t>
            </a:r>
          </a:p>
        </p:txBody>
      </p:sp>
      <p:sp>
        <p:nvSpPr>
          <p:cNvPr id="28" name="TextBox 27"/>
          <p:cNvSpPr txBox="1"/>
          <p:nvPr/>
        </p:nvSpPr>
        <p:spPr>
          <a:xfrm rot="18095537">
            <a:off x="3998738" y="3745044"/>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04</a:t>
            </a:r>
          </a:p>
        </p:txBody>
      </p:sp>
      <p:sp>
        <p:nvSpPr>
          <p:cNvPr id="29" name="TextBox 28"/>
          <p:cNvSpPr txBox="1"/>
          <p:nvPr/>
        </p:nvSpPr>
        <p:spPr>
          <a:xfrm rot="20621220">
            <a:off x="3466629" y="4158532"/>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05</a:t>
            </a:r>
          </a:p>
        </p:txBody>
      </p:sp>
      <p:sp>
        <p:nvSpPr>
          <p:cNvPr id="30" name="TextBox 29"/>
          <p:cNvSpPr txBox="1"/>
          <p:nvPr/>
        </p:nvSpPr>
        <p:spPr>
          <a:xfrm rot="814612">
            <a:off x="2784704" y="4143034"/>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06</a:t>
            </a:r>
          </a:p>
        </p:txBody>
      </p:sp>
      <p:sp>
        <p:nvSpPr>
          <p:cNvPr id="31" name="TextBox 30"/>
          <p:cNvSpPr txBox="1"/>
          <p:nvPr/>
        </p:nvSpPr>
        <p:spPr>
          <a:xfrm rot="3177138">
            <a:off x="2216434" y="3765909"/>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07</a:t>
            </a:r>
          </a:p>
        </p:txBody>
      </p:sp>
      <p:sp>
        <p:nvSpPr>
          <p:cNvPr id="32" name="TextBox 31"/>
          <p:cNvSpPr txBox="1"/>
          <p:nvPr/>
        </p:nvSpPr>
        <p:spPr>
          <a:xfrm>
            <a:off x="3386853" y="960696"/>
            <a:ext cx="1086011" cy="923330"/>
          </a:xfrm>
          <a:prstGeom prst="rect">
            <a:avLst/>
          </a:prstGeom>
          <a:noFill/>
        </p:spPr>
        <p:txBody>
          <a:bodyPr wrap="square" rtlCol="0" anchor="t">
            <a:spAutoFit/>
          </a:bodyPr>
          <a:lstStyle/>
          <a:p>
            <a:pPr algn="ctr">
              <a:lnSpc>
                <a:spcPct val="90000"/>
              </a:lnSpc>
            </a:pPr>
            <a:r>
              <a:rPr lang="en-US" sz="1200" kern="0" dirty="0">
                <a:solidFill>
                  <a:schemeClr val="bg1"/>
                </a:solidFill>
                <a:latin typeface="Arial" pitchFamily="34" charset="0"/>
                <a:cs typeface="Arial" pitchFamily="34" charset="0"/>
              </a:rPr>
              <a:t>This is a sample text. Insert your desired text here. </a:t>
            </a:r>
          </a:p>
        </p:txBody>
      </p:sp>
      <p:sp>
        <p:nvSpPr>
          <p:cNvPr id="33" name="TextBox 32"/>
          <p:cNvSpPr txBox="1"/>
          <p:nvPr/>
        </p:nvSpPr>
        <p:spPr>
          <a:xfrm>
            <a:off x="4327568" y="1771539"/>
            <a:ext cx="1400220"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Hover the mouse on warning sign and copy the name of the service</a:t>
            </a:r>
          </a:p>
        </p:txBody>
      </p:sp>
      <p:sp>
        <p:nvSpPr>
          <p:cNvPr id="34" name="TextBox 33"/>
          <p:cNvSpPr txBox="1"/>
          <p:nvPr/>
        </p:nvSpPr>
        <p:spPr>
          <a:xfrm>
            <a:off x="4745011" y="2762047"/>
            <a:ext cx="1418958"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Go to SAP system using Ctrl + 6 and tcode : /n/IWFND/MAINT_SERVICE</a:t>
            </a:r>
          </a:p>
        </p:txBody>
      </p:sp>
      <p:sp>
        <p:nvSpPr>
          <p:cNvPr id="35" name="TextBox 34"/>
          <p:cNvSpPr txBox="1"/>
          <p:nvPr/>
        </p:nvSpPr>
        <p:spPr>
          <a:xfrm>
            <a:off x="4301252" y="4018351"/>
            <a:ext cx="1086011" cy="461665"/>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Click on add service</a:t>
            </a:r>
          </a:p>
        </p:txBody>
      </p:sp>
      <p:sp>
        <p:nvSpPr>
          <p:cNvPr id="36" name="TextBox 35"/>
          <p:cNvSpPr txBox="1"/>
          <p:nvPr/>
        </p:nvSpPr>
        <p:spPr>
          <a:xfrm>
            <a:off x="3386851" y="4748925"/>
            <a:ext cx="1266903" cy="830997"/>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Enter LOCAL and Service name we copies in step 2</a:t>
            </a:r>
          </a:p>
        </p:txBody>
      </p:sp>
      <p:sp>
        <p:nvSpPr>
          <p:cNvPr id="37" name="TextBox 36"/>
          <p:cNvSpPr txBox="1"/>
          <p:nvPr/>
        </p:nvSpPr>
        <p:spPr>
          <a:xfrm>
            <a:off x="2382904" y="4777509"/>
            <a:ext cx="1086011" cy="276999"/>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Hit Enter</a:t>
            </a:r>
          </a:p>
        </p:txBody>
      </p:sp>
      <p:sp>
        <p:nvSpPr>
          <p:cNvPr id="38" name="TextBox 37"/>
          <p:cNvSpPr txBox="1"/>
          <p:nvPr/>
        </p:nvSpPr>
        <p:spPr>
          <a:xfrm>
            <a:off x="1231482" y="4017406"/>
            <a:ext cx="1086011" cy="590931"/>
          </a:xfrm>
          <a:prstGeom prst="rect">
            <a:avLst/>
          </a:prstGeom>
          <a:noFill/>
        </p:spPr>
        <p:txBody>
          <a:bodyPr wrap="square" rtlCol="0" anchor="t">
            <a:spAutoFit/>
          </a:bodyPr>
          <a:lstStyle/>
          <a:p>
            <a:pPr algn="ctr">
              <a:lnSpc>
                <a:spcPct val="90000"/>
              </a:lnSpc>
            </a:pPr>
            <a:r>
              <a:rPr lang="en-US" sz="1200" dirty="0">
                <a:solidFill>
                  <a:schemeClr val="bg1"/>
                </a:solidFill>
                <a:latin typeface="Arial" panose="020B0604020202020204" pitchFamily="34" charset="0"/>
                <a:cs typeface="Arial" panose="020B0604020202020204" pitchFamily="34" charset="0"/>
              </a:rPr>
              <a:t>Select and choose ADD Service</a:t>
            </a:r>
            <a:endParaRPr lang="en-US" sz="1200" kern="0" dirty="0">
              <a:solidFill>
                <a:schemeClr val="bg1"/>
              </a:solidFill>
              <a:latin typeface="Arial" pitchFamily="34" charset="0"/>
              <a:cs typeface="Arial" pitchFamily="34" charset="0"/>
            </a:endParaRPr>
          </a:p>
        </p:txBody>
      </p:sp>
      <p:sp>
        <p:nvSpPr>
          <p:cNvPr id="39" name="TextBox 38"/>
          <p:cNvSpPr txBox="1"/>
          <p:nvPr/>
        </p:nvSpPr>
        <p:spPr>
          <a:xfrm>
            <a:off x="984613" y="2961584"/>
            <a:ext cx="1086011" cy="646331"/>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Choose package and TR</a:t>
            </a:r>
          </a:p>
        </p:txBody>
      </p:sp>
      <p:sp>
        <p:nvSpPr>
          <p:cNvPr id="40" name="TextBox 39"/>
          <p:cNvSpPr txBox="1"/>
          <p:nvPr/>
        </p:nvSpPr>
        <p:spPr>
          <a:xfrm>
            <a:off x="1170268" y="1626147"/>
            <a:ext cx="1320260" cy="1015663"/>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Come back to CDS navigator view and double click on ODATA node</a:t>
            </a:r>
          </a:p>
        </p:txBody>
      </p:sp>
      <p:sp>
        <p:nvSpPr>
          <p:cNvPr id="41" name="TextBox 40"/>
          <p:cNvSpPr txBox="1"/>
          <p:nvPr/>
        </p:nvSpPr>
        <p:spPr>
          <a:xfrm>
            <a:off x="2211197" y="1078264"/>
            <a:ext cx="1086011" cy="757130"/>
          </a:xfrm>
          <a:prstGeom prst="rect">
            <a:avLst/>
          </a:prstGeom>
          <a:noFill/>
        </p:spPr>
        <p:txBody>
          <a:bodyPr wrap="square" rtlCol="0" anchor="t">
            <a:spAutoFit/>
          </a:bodyPr>
          <a:lstStyle/>
          <a:p>
            <a:pPr algn="ctr">
              <a:lnSpc>
                <a:spcPct val="90000"/>
              </a:lnSpc>
            </a:pPr>
            <a:r>
              <a:rPr lang="en-US" sz="1200" dirty="0">
                <a:solidFill>
                  <a:schemeClr val="bg1"/>
                </a:solidFill>
                <a:latin typeface="Arial" panose="020B0604020202020204" pitchFamily="34" charset="0"/>
                <a:cs typeface="Arial" panose="020B0604020202020204" pitchFamily="34" charset="0"/>
              </a:rPr>
              <a:t>Enter ABAP credentials and test the service</a:t>
            </a:r>
            <a:endParaRPr lang="en-US" sz="1200" kern="0" dirty="0">
              <a:solidFill>
                <a:schemeClr val="bg1"/>
              </a:solidFill>
              <a:latin typeface="Arial" pitchFamily="34" charset="0"/>
              <a:cs typeface="Arial" pitchFamily="34" charset="0"/>
            </a:endParaRPr>
          </a:p>
        </p:txBody>
      </p:sp>
      <p:sp>
        <p:nvSpPr>
          <p:cNvPr id="42" name="TextBox 41">
            <a:extLst>
              <a:ext uri="{FF2B5EF4-FFF2-40B4-BE49-F238E27FC236}">
                <a16:creationId xmlns:a16="http://schemas.microsoft.com/office/drawing/2014/main" xmlns="" id="{AECA31FD-723C-487D-AFEA-F6037B5E8613}"/>
              </a:ext>
            </a:extLst>
          </p:cNvPr>
          <p:cNvSpPr txBox="1"/>
          <p:nvPr/>
        </p:nvSpPr>
        <p:spPr>
          <a:xfrm rot="5400000">
            <a:off x="1982970" y="3080869"/>
            <a:ext cx="441147" cy="369332"/>
          </a:xfrm>
          <a:prstGeom prst="rect">
            <a:avLst/>
          </a:prstGeom>
          <a:noFill/>
        </p:spPr>
        <p:txBody>
          <a:bodyPr wrap="none" rtlCol="0" anchor="ctr">
            <a:spAutoFit/>
          </a:bodyPr>
          <a:lstStyle/>
          <a:p>
            <a:pPr algn="ctr"/>
            <a:r>
              <a:rPr lang="en-IN" sz="1800" b="1">
                <a:solidFill>
                  <a:schemeClr val="bg1"/>
                </a:solidFill>
                <a:latin typeface="Arial" pitchFamily="34" charset="0"/>
                <a:cs typeface="Arial" pitchFamily="34" charset="0"/>
              </a:rPr>
              <a:t>08</a:t>
            </a:r>
            <a:endParaRPr lang="en-IN" sz="1800" b="1" dirty="0">
              <a:solidFill>
                <a:schemeClr val="bg1"/>
              </a:solidFill>
              <a:latin typeface="Arial" pitchFamily="34" charset="0"/>
              <a:cs typeface="Arial" pitchFamily="34" charset="0"/>
            </a:endParaRPr>
          </a:p>
        </p:txBody>
      </p:sp>
      <p:sp>
        <p:nvSpPr>
          <p:cNvPr id="46" name="TextBox 45">
            <a:extLst>
              <a:ext uri="{FF2B5EF4-FFF2-40B4-BE49-F238E27FC236}">
                <a16:creationId xmlns:a16="http://schemas.microsoft.com/office/drawing/2014/main" xmlns="" id="{65B1E3A8-6212-4446-800E-F4A81D74AF86}"/>
              </a:ext>
            </a:extLst>
          </p:cNvPr>
          <p:cNvSpPr txBox="1"/>
          <p:nvPr/>
        </p:nvSpPr>
        <p:spPr>
          <a:xfrm rot="18420083">
            <a:off x="2205116" y="2446502"/>
            <a:ext cx="441147" cy="369332"/>
          </a:xfrm>
          <a:prstGeom prst="rect">
            <a:avLst/>
          </a:prstGeom>
          <a:noFill/>
        </p:spPr>
        <p:txBody>
          <a:bodyPr wrap="none" rtlCol="0" anchor="ctr">
            <a:spAutoFit/>
          </a:bodyPr>
          <a:lstStyle/>
          <a:p>
            <a:pPr algn="ctr"/>
            <a:r>
              <a:rPr lang="en-IN" sz="1800" b="1">
                <a:solidFill>
                  <a:schemeClr val="bg1"/>
                </a:solidFill>
                <a:latin typeface="Arial" pitchFamily="34" charset="0"/>
                <a:cs typeface="Arial" pitchFamily="34" charset="0"/>
              </a:rPr>
              <a:t>09</a:t>
            </a:r>
            <a:endParaRPr lang="en-IN" sz="1800" b="1" dirty="0">
              <a:solidFill>
                <a:schemeClr val="bg1"/>
              </a:solidFill>
              <a:latin typeface="Arial" pitchFamily="34" charset="0"/>
              <a:cs typeface="Arial" pitchFamily="34" charset="0"/>
            </a:endParaRPr>
          </a:p>
        </p:txBody>
      </p:sp>
      <p:sp>
        <p:nvSpPr>
          <p:cNvPr id="47" name="Freeform 46"/>
          <p:cNvSpPr>
            <a:spLocks/>
          </p:cNvSpPr>
          <p:nvPr/>
        </p:nvSpPr>
        <p:spPr bwMode="auto">
          <a:xfrm>
            <a:off x="3335075" y="688826"/>
            <a:ext cx="1535477" cy="2119631"/>
          </a:xfrm>
          <a:custGeom>
            <a:avLst/>
            <a:gdLst>
              <a:gd name="T0" fmla="*/ 0 w 2781"/>
              <a:gd name="T1" fmla="*/ 0 h 3839"/>
              <a:gd name="T2" fmla="*/ 281 w 2781"/>
              <a:gd name="T3" fmla="*/ 9 h 3839"/>
              <a:gd name="T4" fmla="*/ 558 w 2781"/>
              <a:gd name="T5" fmla="*/ 32 h 3839"/>
              <a:gd name="T6" fmla="*/ 831 w 2781"/>
              <a:gd name="T7" fmla="*/ 72 h 3839"/>
              <a:gd name="T8" fmla="*/ 1097 w 2781"/>
              <a:gd name="T9" fmla="*/ 129 h 3839"/>
              <a:gd name="T10" fmla="*/ 1358 w 2781"/>
              <a:gd name="T11" fmla="*/ 198 h 3839"/>
              <a:gd name="T12" fmla="*/ 1613 w 2781"/>
              <a:gd name="T13" fmla="*/ 284 h 3839"/>
              <a:gd name="T14" fmla="*/ 1862 w 2781"/>
              <a:gd name="T15" fmla="*/ 381 h 3839"/>
              <a:gd name="T16" fmla="*/ 2102 w 2781"/>
              <a:gd name="T17" fmla="*/ 492 h 3839"/>
              <a:gd name="T18" fmla="*/ 2337 w 2781"/>
              <a:gd name="T19" fmla="*/ 618 h 3839"/>
              <a:gd name="T20" fmla="*/ 2564 w 2781"/>
              <a:gd name="T21" fmla="*/ 756 h 3839"/>
              <a:gd name="T22" fmla="*/ 2781 w 2781"/>
              <a:gd name="T23" fmla="*/ 905 h 3839"/>
              <a:gd name="T24" fmla="*/ 642 w 2781"/>
              <a:gd name="T25" fmla="*/ 3839 h 3839"/>
              <a:gd name="T26" fmla="*/ 550 w 2781"/>
              <a:gd name="T27" fmla="*/ 3778 h 3839"/>
              <a:gd name="T28" fmla="*/ 450 w 2781"/>
              <a:gd name="T29" fmla="*/ 3727 h 3839"/>
              <a:gd name="T30" fmla="*/ 344 w 2781"/>
              <a:gd name="T31" fmla="*/ 3684 h 3839"/>
              <a:gd name="T32" fmla="*/ 232 w 2781"/>
              <a:gd name="T33" fmla="*/ 3655 h 3839"/>
              <a:gd name="T34" fmla="*/ 117 w 2781"/>
              <a:gd name="T35" fmla="*/ 3635 h 3839"/>
              <a:gd name="T36" fmla="*/ 0 w 2781"/>
              <a:gd name="T37" fmla="*/ 3630 h 3839"/>
              <a:gd name="T38" fmla="*/ 0 w 2781"/>
              <a:gd name="T39" fmla="*/ 0 h 3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1" h="3839">
                <a:moveTo>
                  <a:pt x="0" y="0"/>
                </a:moveTo>
                <a:lnTo>
                  <a:pt x="281" y="9"/>
                </a:lnTo>
                <a:lnTo>
                  <a:pt x="558" y="32"/>
                </a:lnTo>
                <a:lnTo>
                  <a:pt x="831" y="72"/>
                </a:lnTo>
                <a:lnTo>
                  <a:pt x="1097" y="129"/>
                </a:lnTo>
                <a:lnTo>
                  <a:pt x="1358" y="198"/>
                </a:lnTo>
                <a:lnTo>
                  <a:pt x="1613" y="284"/>
                </a:lnTo>
                <a:lnTo>
                  <a:pt x="1862" y="381"/>
                </a:lnTo>
                <a:lnTo>
                  <a:pt x="2102" y="492"/>
                </a:lnTo>
                <a:lnTo>
                  <a:pt x="2337" y="618"/>
                </a:lnTo>
                <a:lnTo>
                  <a:pt x="2564" y="756"/>
                </a:lnTo>
                <a:lnTo>
                  <a:pt x="2781" y="905"/>
                </a:lnTo>
                <a:lnTo>
                  <a:pt x="642" y="3839"/>
                </a:lnTo>
                <a:lnTo>
                  <a:pt x="550" y="3778"/>
                </a:lnTo>
                <a:lnTo>
                  <a:pt x="450" y="3727"/>
                </a:lnTo>
                <a:lnTo>
                  <a:pt x="344" y="3684"/>
                </a:lnTo>
                <a:lnTo>
                  <a:pt x="232" y="3655"/>
                </a:lnTo>
                <a:lnTo>
                  <a:pt x="117" y="3635"/>
                </a:lnTo>
                <a:lnTo>
                  <a:pt x="0" y="3630"/>
                </a:lnTo>
                <a:lnTo>
                  <a:pt x="0" y="0"/>
                </a:lnTo>
                <a:close/>
              </a:path>
            </a:pathLst>
          </a:custGeom>
          <a:gradFill>
            <a:gsLst>
              <a:gs pos="0">
                <a:schemeClr val="accent1">
                  <a:lumMod val="76000"/>
                  <a:lumOff val="24000"/>
                </a:schemeClr>
              </a:gs>
              <a:gs pos="100000">
                <a:schemeClr val="accent1">
                  <a:lumMod val="100000"/>
                </a:schemeClr>
              </a:gs>
            </a:gsLst>
            <a:lin ang="0" scaled="1"/>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1" name="Freeform 20"/>
          <p:cNvSpPr>
            <a:spLocks/>
          </p:cNvSpPr>
          <p:nvPr/>
        </p:nvSpPr>
        <p:spPr bwMode="auto">
          <a:xfrm>
            <a:off x="2578827" y="2539375"/>
            <a:ext cx="1516912" cy="1514332"/>
          </a:xfrm>
          <a:custGeom>
            <a:avLst/>
            <a:gdLst>
              <a:gd name="T0" fmla="*/ 1175 w 2352"/>
              <a:gd name="T1" fmla="*/ 0 h 2348"/>
              <a:gd name="T2" fmla="*/ 1312 w 2352"/>
              <a:gd name="T3" fmla="*/ 9 h 2348"/>
              <a:gd name="T4" fmla="*/ 1444 w 2352"/>
              <a:gd name="T5" fmla="*/ 32 h 2348"/>
              <a:gd name="T6" fmla="*/ 1573 w 2352"/>
              <a:gd name="T7" fmla="*/ 69 h 2348"/>
              <a:gd name="T8" fmla="*/ 1693 w 2352"/>
              <a:gd name="T9" fmla="*/ 118 h 2348"/>
              <a:gd name="T10" fmla="*/ 1805 w 2352"/>
              <a:gd name="T11" fmla="*/ 184 h 2348"/>
              <a:gd name="T12" fmla="*/ 1911 w 2352"/>
              <a:gd name="T13" fmla="*/ 258 h 2348"/>
              <a:gd name="T14" fmla="*/ 2005 w 2352"/>
              <a:gd name="T15" fmla="*/ 344 h 2348"/>
              <a:gd name="T16" fmla="*/ 2091 w 2352"/>
              <a:gd name="T17" fmla="*/ 438 h 2348"/>
              <a:gd name="T18" fmla="*/ 2169 w 2352"/>
              <a:gd name="T19" fmla="*/ 544 h 2348"/>
              <a:gd name="T20" fmla="*/ 2232 w 2352"/>
              <a:gd name="T21" fmla="*/ 659 h 2348"/>
              <a:gd name="T22" fmla="*/ 2283 w 2352"/>
              <a:gd name="T23" fmla="*/ 779 h 2348"/>
              <a:gd name="T24" fmla="*/ 2321 w 2352"/>
              <a:gd name="T25" fmla="*/ 905 h 2348"/>
              <a:gd name="T26" fmla="*/ 2343 w 2352"/>
              <a:gd name="T27" fmla="*/ 1037 h 2348"/>
              <a:gd name="T28" fmla="*/ 2352 w 2352"/>
              <a:gd name="T29" fmla="*/ 1174 h 2348"/>
              <a:gd name="T30" fmla="*/ 2343 w 2352"/>
              <a:gd name="T31" fmla="*/ 1311 h 2348"/>
              <a:gd name="T32" fmla="*/ 2321 w 2352"/>
              <a:gd name="T33" fmla="*/ 1443 h 2348"/>
              <a:gd name="T34" fmla="*/ 2283 w 2352"/>
              <a:gd name="T35" fmla="*/ 1569 h 2348"/>
              <a:gd name="T36" fmla="*/ 2232 w 2352"/>
              <a:gd name="T37" fmla="*/ 1689 h 2348"/>
              <a:gd name="T38" fmla="*/ 2169 w 2352"/>
              <a:gd name="T39" fmla="*/ 1804 h 2348"/>
              <a:gd name="T40" fmla="*/ 2091 w 2352"/>
              <a:gd name="T41" fmla="*/ 1910 h 2348"/>
              <a:gd name="T42" fmla="*/ 2005 w 2352"/>
              <a:gd name="T43" fmla="*/ 2004 h 2348"/>
              <a:gd name="T44" fmla="*/ 1911 w 2352"/>
              <a:gd name="T45" fmla="*/ 2090 h 2348"/>
              <a:gd name="T46" fmla="*/ 1805 w 2352"/>
              <a:gd name="T47" fmla="*/ 2164 h 2348"/>
              <a:gd name="T48" fmla="*/ 1693 w 2352"/>
              <a:gd name="T49" fmla="*/ 2230 h 2348"/>
              <a:gd name="T50" fmla="*/ 1573 w 2352"/>
              <a:gd name="T51" fmla="*/ 2279 h 2348"/>
              <a:gd name="T52" fmla="*/ 1444 w 2352"/>
              <a:gd name="T53" fmla="*/ 2316 h 2348"/>
              <a:gd name="T54" fmla="*/ 1312 w 2352"/>
              <a:gd name="T55" fmla="*/ 2339 h 2348"/>
              <a:gd name="T56" fmla="*/ 1175 w 2352"/>
              <a:gd name="T57" fmla="*/ 2348 h 2348"/>
              <a:gd name="T58" fmla="*/ 1040 w 2352"/>
              <a:gd name="T59" fmla="*/ 2339 h 2348"/>
              <a:gd name="T60" fmla="*/ 906 w 2352"/>
              <a:gd name="T61" fmla="*/ 2316 h 2348"/>
              <a:gd name="T62" fmla="*/ 780 w 2352"/>
              <a:gd name="T63" fmla="*/ 2279 h 2348"/>
              <a:gd name="T64" fmla="*/ 659 w 2352"/>
              <a:gd name="T65" fmla="*/ 2230 h 2348"/>
              <a:gd name="T66" fmla="*/ 545 w 2352"/>
              <a:gd name="T67" fmla="*/ 2164 h 2348"/>
              <a:gd name="T68" fmla="*/ 442 w 2352"/>
              <a:gd name="T69" fmla="*/ 2090 h 2348"/>
              <a:gd name="T70" fmla="*/ 344 w 2352"/>
              <a:gd name="T71" fmla="*/ 2004 h 2348"/>
              <a:gd name="T72" fmla="*/ 258 w 2352"/>
              <a:gd name="T73" fmla="*/ 1910 h 2348"/>
              <a:gd name="T74" fmla="*/ 184 w 2352"/>
              <a:gd name="T75" fmla="*/ 1804 h 2348"/>
              <a:gd name="T76" fmla="*/ 121 w 2352"/>
              <a:gd name="T77" fmla="*/ 1689 h 2348"/>
              <a:gd name="T78" fmla="*/ 69 w 2352"/>
              <a:gd name="T79" fmla="*/ 1569 h 2348"/>
              <a:gd name="T80" fmla="*/ 32 w 2352"/>
              <a:gd name="T81" fmla="*/ 1443 h 2348"/>
              <a:gd name="T82" fmla="*/ 9 w 2352"/>
              <a:gd name="T83" fmla="*/ 1311 h 2348"/>
              <a:gd name="T84" fmla="*/ 0 w 2352"/>
              <a:gd name="T85" fmla="*/ 1174 h 2348"/>
              <a:gd name="T86" fmla="*/ 9 w 2352"/>
              <a:gd name="T87" fmla="*/ 1037 h 2348"/>
              <a:gd name="T88" fmla="*/ 32 w 2352"/>
              <a:gd name="T89" fmla="*/ 905 h 2348"/>
              <a:gd name="T90" fmla="*/ 69 w 2352"/>
              <a:gd name="T91" fmla="*/ 779 h 2348"/>
              <a:gd name="T92" fmla="*/ 121 w 2352"/>
              <a:gd name="T93" fmla="*/ 659 h 2348"/>
              <a:gd name="T94" fmla="*/ 184 w 2352"/>
              <a:gd name="T95" fmla="*/ 544 h 2348"/>
              <a:gd name="T96" fmla="*/ 258 w 2352"/>
              <a:gd name="T97" fmla="*/ 438 h 2348"/>
              <a:gd name="T98" fmla="*/ 344 w 2352"/>
              <a:gd name="T99" fmla="*/ 344 h 2348"/>
              <a:gd name="T100" fmla="*/ 442 w 2352"/>
              <a:gd name="T101" fmla="*/ 258 h 2348"/>
              <a:gd name="T102" fmla="*/ 545 w 2352"/>
              <a:gd name="T103" fmla="*/ 184 h 2348"/>
              <a:gd name="T104" fmla="*/ 659 w 2352"/>
              <a:gd name="T105" fmla="*/ 118 h 2348"/>
              <a:gd name="T106" fmla="*/ 780 w 2352"/>
              <a:gd name="T107" fmla="*/ 69 h 2348"/>
              <a:gd name="T108" fmla="*/ 906 w 2352"/>
              <a:gd name="T109" fmla="*/ 32 h 2348"/>
              <a:gd name="T110" fmla="*/ 1040 w 2352"/>
              <a:gd name="T111" fmla="*/ 9 h 2348"/>
              <a:gd name="T112" fmla="*/ 1175 w 2352"/>
              <a:gd name="T113" fmla="*/ 0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52" h="2348">
                <a:moveTo>
                  <a:pt x="1175" y="0"/>
                </a:moveTo>
                <a:lnTo>
                  <a:pt x="1312" y="9"/>
                </a:lnTo>
                <a:lnTo>
                  <a:pt x="1444" y="32"/>
                </a:lnTo>
                <a:lnTo>
                  <a:pt x="1573" y="69"/>
                </a:lnTo>
                <a:lnTo>
                  <a:pt x="1693" y="118"/>
                </a:lnTo>
                <a:lnTo>
                  <a:pt x="1805" y="184"/>
                </a:lnTo>
                <a:lnTo>
                  <a:pt x="1911" y="258"/>
                </a:lnTo>
                <a:lnTo>
                  <a:pt x="2005" y="344"/>
                </a:lnTo>
                <a:lnTo>
                  <a:pt x="2091" y="438"/>
                </a:lnTo>
                <a:lnTo>
                  <a:pt x="2169" y="544"/>
                </a:lnTo>
                <a:lnTo>
                  <a:pt x="2232" y="659"/>
                </a:lnTo>
                <a:lnTo>
                  <a:pt x="2283" y="779"/>
                </a:lnTo>
                <a:lnTo>
                  <a:pt x="2321" y="905"/>
                </a:lnTo>
                <a:lnTo>
                  <a:pt x="2343" y="1037"/>
                </a:lnTo>
                <a:lnTo>
                  <a:pt x="2352" y="1174"/>
                </a:lnTo>
                <a:lnTo>
                  <a:pt x="2343" y="1311"/>
                </a:lnTo>
                <a:lnTo>
                  <a:pt x="2321" y="1443"/>
                </a:lnTo>
                <a:lnTo>
                  <a:pt x="2283" y="1569"/>
                </a:lnTo>
                <a:lnTo>
                  <a:pt x="2232" y="1689"/>
                </a:lnTo>
                <a:lnTo>
                  <a:pt x="2169" y="1804"/>
                </a:lnTo>
                <a:lnTo>
                  <a:pt x="2091" y="1910"/>
                </a:lnTo>
                <a:lnTo>
                  <a:pt x="2005" y="2004"/>
                </a:lnTo>
                <a:lnTo>
                  <a:pt x="1911" y="2090"/>
                </a:lnTo>
                <a:lnTo>
                  <a:pt x="1805" y="2164"/>
                </a:lnTo>
                <a:lnTo>
                  <a:pt x="1693" y="2230"/>
                </a:lnTo>
                <a:lnTo>
                  <a:pt x="1573" y="2279"/>
                </a:lnTo>
                <a:lnTo>
                  <a:pt x="1444" y="2316"/>
                </a:lnTo>
                <a:lnTo>
                  <a:pt x="1312" y="2339"/>
                </a:lnTo>
                <a:lnTo>
                  <a:pt x="1175" y="2348"/>
                </a:lnTo>
                <a:lnTo>
                  <a:pt x="1040" y="2339"/>
                </a:lnTo>
                <a:lnTo>
                  <a:pt x="906" y="2316"/>
                </a:lnTo>
                <a:lnTo>
                  <a:pt x="780" y="2279"/>
                </a:lnTo>
                <a:lnTo>
                  <a:pt x="659" y="2230"/>
                </a:lnTo>
                <a:lnTo>
                  <a:pt x="545" y="2164"/>
                </a:lnTo>
                <a:lnTo>
                  <a:pt x="442" y="2090"/>
                </a:lnTo>
                <a:lnTo>
                  <a:pt x="344" y="2004"/>
                </a:lnTo>
                <a:lnTo>
                  <a:pt x="258" y="1910"/>
                </a:lnTo>
                <a:lnTo>
                  <a:pt x="184" y="1804"/>
                </a:lnTo>
                <a:lnTo>
                  <a:pt x="121" y="1689"/>
                </a:lnTo>
                <a:lnTo>
                  <a:pt x="69" y="1569"/>
                </a:lnTo>
                <a:lnTo>
                  <a:pt x="32" y="1443"/>
                </a:lnTo>
                <a:lnTo>
                  <a:pt x="9" y="1311"/>
                </a:lnTo>
                <a:lnTo>
                  <a:pt x="0" y="1174"/>
                </a:lnTo>
                <a:lnTo>
                  <a:pt x="9" y="1037"/>
                </a:lnTo>
                <a:lnTo>
                  <a:pt x="32" y="905"/>
                </a:lnTo>
                <a:lnTo>
                  <a:pt x="69" y="779"/>
                </a:lnTo>
                <a:lnTo>
                  <a:pt x="121" y="659"/>
                </a:lnTo>
                <a:lnTo>
                  <a:pt x="184" y="544"/>
                </a:lnTo>
                <a:lnTo>
                  <a:pt x="258" y="438"/>
                </a:lnTo>
                <a:lnTo>
                  <a:pt x="344" y="344"/>
                </a:lnTo>
                <a:lnTo>
                  <a:pt x="442" y="258"/>
                </a:lnTo>
                <a:lnTo>
                  <a:pt x="545" y="184"/>
                </a:lnTo>
                <a:lnTo>
                  <a:pt x="659" y="118"/>
                </a:lnTo>
                <a:lnTo>
                  <a:pt x="780" y="69"/>
                </a:lnTo>
                <a:lnTo>
                  <a:pt x="906" y="32"/>
                </a:lnTo>
                <a:lnTo>
                  <a:pt x="1040" y="9"/>
                </a:lnTo>
                <a:lnTo>
                  <a:pt x="1175" y="0"/>
                </a:lnTo>
                <a:close/>
              </a:path>
            </a:pathLst>
          </a:custGeom>
          <a:gradFill flip="none" rotWithShape="1">
            <a:gsLst>
              <a:gs pos="0">
                <a:schemeClr val="bg1">
                  <a:lumMod val="85000"/>
                </a:schemeClr>
              </a:gs>
              <a:gs pos="100000">
                <a:schemeClr val="bg1">
                  <a:lumMod val="75000"/>
                </a:schemeClr>
              </a:gs>
            </a:gsLst>
            <a:lin ang="0" scaled="1"/>
            <a:tileRect/>
          </a:gradFill>
          <a:ln w="0">
            <a:noFill/>
            <a:prstDash val="solid"/>
            <a:round/>
            <a:headEnd/>
            <a:tailEnd/>
          </a:ln>
          <a:effectLst>
            <a:outerShdw blurRad="228600" sx="102000" sy="102000" algn="ctr" rotWithShape="0">
              <a:prstClr val="black">
                <a:alpha val="17000"/>
              </a:prstClr>
            </a:outerShdw>
          </a:effectLst>
        </p:spPr>
        <p:txBody>
          <a:bodyPr vert="horz" wrap="square" lIns="91440" tIns="45720" rIns="91440" bIns="45720" numCol="1" anchor="t" anchorCtr="0" compatLnSpc="1">
            <a:prstTxWarp prst="textNoShape">
              <a:avLst/>
            </a:prstTxWarp>
          </a:bodyPr>
          <a:lstStyle/>
          <a:p>
            <a:endParaRPr lang="en-IN" dirty="0"/>
          </a:p>
        </p:txBody>
      </p:sp>
      <p:sp>
        <p:nvSpPr>
          <p:cNvPr id="48" name="TextBox 47"/>
          <p:cNvSpPr txBox="1"/>
          <p:nvPr/>
        </p:nvSpPr>
        <p:spPr>
          <a:xfrm rot="1076742">
            <a:off x="3437036" y="2162070"/>
            <a:ext cx="441146" cy="369332"/>
          </a:xfrm>
          <a:prstGeom prst="rect">
            <a:avLst/>
          </a:prstGeom>
          <a:noFill/>
        </p:spPr>
        <p:txBody>
          <a:bodyPr wrap="none" rtlCol="0" anchor="ctr">
            <a:spAutoFit/>
          </a:bodyPr>
          <a:lstStyle/>
          <a:p>
            <a:pPr algn="ctr"/>
            <a:r>
              <a:rPr lang="en-IN" sz="1800" b="1" dirty="0">
                <a:solidFill>
                  <a:schemeClr val="bg1"/>
                </a:solidFill>
                <a:latin typeface="Arial" pitchFamily="34" charset="0"/>
                <a:cs typeface="Arial" pitchFamily="34" charset="0"/>
              </a:rPr>
              <a:t>01</a:t>
            </a:r>
          </a:p>
        </p:txBody>
      </p:sp>
      <p:sp>
        <p:nvSpPr>
          <p:cNvPr id="49" name="TextBox 48"/>
          <p:cNvSpPr txBox="1"/>
          <p:nvPr/>
        </p:nvSpPr>
        <p:spPr>
          <a:xfrm>
            <a:off x="3280837" y="1093216"/>
            <a:ext cx="1512412" cy="830997"/>
          </a:xfrm>
          <a:prstGeom prst="rect">
            <a:avLst/>
          </a:prstGeom>
          <a:noFill/>
        </p:spPr>
        <p:txBody>
          <a:bodyPr wrap="square" rtlCol="0" anchor="t">
            <a:spAutoFit/>
          </a:bodyPr>
          <a:lstStyle/>
          <a:p>
            <a:r>
              <a:rPr lang="en-US" sz="1200" dirty="0">
                <a:solidFill>
                  <a:schemeClr val="bg1"/>
                </a:solidFill>
                <a:latin typeface="Arial" panose="020B0604020202020204" pitchFamily="34" charset="0"/>
                <a:cs typeface="Arial" panose="020B0604020202020204" pitchFamily="34" charset="0"/>
              </a:rPr>
              <a:t>Add an annotation called @Odata.publish: true</a:t>
            </a:r>
          </a:p>
        </p:txBody>
      </p:sp>
      <p:sp>
        <p:nvSpPr>
          <p:cNvPr id="50" name="TextBox 49"/>
          <p:cNvSpPr txBox="1"/>
          <p:nvPr/>
        </p:nvSpPr>
        <p:spPr>
          <a:xfrm>
            <a:off x="2613400" y="2870257"/>
            <a:ext cx="1542080" cy="923330"/>
          </a:xfrm>
          <a:prstGeom prst="rect">
            <a:avLst/>
          </a:prstGeom>
          <a:noFill/>
        </p:spPr>
        <p:txBody>
          <a:bodyPr wrap="square" rtlCol="0">
            <a:spAutoFit/>
          </a:bodyPr>
          <a:lstStyle/>
          <a:p>
            <a:pPr algn="ctr"/>
            <a:r>
              <a:rPr lang="en-IN" b="1" dirty="0" smtClean="0">
                <a:latin typeface="Arial" pitchFamily="34" charset="0"/>
                <a:cs typeface="Arial" pitchFamily="34" charset="0"/>
              </a:rPr>
              <a:t>Steps for</a:t>
            </a:r>
          </a:p>
          <a:p>
            <a:pPr algn="ctr"/>
            <a:r>
              <a:rPr lang="en-IN" b="1" dirty="0" smtClean="0">
                <a:latin typeface="Arial" pitchFamily="34" charset="0"/>
                <a:cs typeface="Arial" pitchFamily="34" charset="0"/>
              </a:rPr>
              <a:t> create</a:t>
            </a:r>
          </a:p>
          <a:p>
            <a:pPr algn="ctr"/>
            <a:r>
              <a:rPr lang="en-IN" sz="1800" b="1" dirty="0" smtClean="0">
                <a:latin typeface="Arial" pitchFamily="34" charset="0"/>
                <a:cs typeface="Arial" pitchFamily="34" charset="0"/>
              </a:rPr>
              <a:t>ODATA</a:t>
            </a:r>
            <a:endParaRPr lang="en-IN" sz="1800" b="1" dirty="0">
              <a:latin typeface="Arial" pitchFamily="34" charset="0"/>
              <a:cs typeface="Arial" pitchFamily="34" charset="0"/>
            </a:endParaRPr>
          </a:p>
        </p:txBody>
      </p:sp>
      <p:pic>
        <p:nvPicPr>
          <p:cNvPr id="52" name="Picture 51"/>
          <p:cNvPicPr>
            <a:picLocks noChangeAspect="1"/>
          </p:cNvPicPr>
          <p:nvPr/>
        </p:nvPicPr>
        <p:blipFill>
          <a:blip r:embed="rId5"/>
          <a:stretch>
            <a:fillRect/>
          </a:stretch>
        </p:blipFill>
        <p:spPr>
          <a:xfrm>
            <a:off x="8048831" y="1738002"/>
            <a:ext cx="4050000" cy="1692857"/>
          </a:xfrm>
          <a:prstGeom prst="rect">
            <a:avLst/>
          </a:prstGeom>
        </p:spPr>
      </p:pic>
      <p:sp>
        <p:nvSpPr>
          <p:cNvPr id="53" name="Rounded Rectangle 52"/>
          <p:cNvSpPr/>
          <p:nvPr/>
        </p:nvSpPr>
        <p:spPr bwMode="gray">
          <a:xfrm>
            <a:off x="6163979" y="2579131"/>
            <a:ext cx="1500068" cy="330696"/>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cxnSp>
        <p:nvCxnSpPr>
          <p:cNvPr id="7" name="Straight Arrow Connector 6"/>
          <p:cNvCxnSpPr>
            <a:stCxn id="53" idx="3"/>
          </p:cNvCxnSpPr>
          <p:nvPr/>
        </p:nvCxnSpPr>
        <p:spPr>
          <a:xfrm flipV="1">
            <a:off x="7664047" y="2702512"/>
            <a:ext cx="424540" cy="41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6536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Virtual Learning Environments (VLEs) - Future Ready Education"/>
          <p:cNvPicPr>
            <a:picLocks noChangeAspect="1" noChangeArrowheads="1"/>
          </p:cNvPicPr>
          <p:nvPr/>
        </p:nvPicPr>
        <p:blipFill rotWithShape="1">
          <a:blip r:embed="rId2">
            <a:extLst>
              <a:ext uri="{28A0092B-C50C-407E-A947-70E740481C1C}">
                <a14:useLocalDpi xmlns:a14="http://schemas.microsoft.com/office/drawing/2010/main" val="0"/>
              </a:ext>
            </a:extLst>
          </a:blip>
          <a:srcRect b="10668"/>
          <a:stretch/>
        </p:blipFill>
        <p:spPr bwMode="auto">
          <a:xfrm>
            <a:off x="3912088" y="1164761"/>
            <a:ext cx="5962650" cy="5326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255140" y="23502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9</a:t>
            </a:r>
            <a:endParaRPr lang="en-US" sz="3600" b="1" dirty="0">
              <a:latin typeface="Cooper Black" panose="0208090404030B020404" pitchFamily="18" charset="0"/>
            </a:endParaRPr>
          </a:p>
        </p:txBody>
      </p:sp>
      <p:sp>
        <p:nvSpPr>
          <p:cNvPr id="10" name="Rectangle 9"/>
          <p:cNvSpPr/>
          <p:nvPr/>
        </p:nvSpPr>
        <p:spPr>
          <a:xfrm>
            <a:off x="351886" y="975045"/>
            <a:ext cx="4220114"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2000" kern="0" dirty="0" smtClean="0">
                <a:ea typeface="Arial Unicode MS" pitchFamily="34" charset="-128"/>
                <a:cs typeface="Arial"/>
                <a:hlinkClick r:id="rId4"/>
              </a:rPr>
              <a:t>Association’s &amp; CDS VDM Code </a:t>
            </a:r>
            <a:endParaRPr lang="en-GB" sz="2000" kern="0" dirty="0">
              <a:ea typeface="Arial Unicode MS" pitchFamily="34" charset="-128"/>
              <a:cs typeface="Arial"/>
            </a:endParaRP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Tree>
    <p:extLst>
      <p:ext uri="{BB962C8B-B14F-4D97-AF65-F5344CB8AC3E}">
        <p14:creationId xmlns:p14="http://schemas.microsoft.com/office/powerpoint/2010/main" val="13285818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483922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0987524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824162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Introduction to Core Data &amp; Services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1116158"/>
            <a:ext cx="11545200" cy="2134800"/>
          </a:xfrm>
          <a:prstGeom prst="rect">
            <a:avLst/>
          </a:prstGeom>
        </p:spPr>
      </p:pic>
      <p:sp>
        <p:nvSpPr>
          <p:cNvPr id="6" name="Rectangle 5"/>
          <p:cNvSpPr/>
          <p:nvPr/>
        </p:nvSpPr>
        <p:spPr>
          <a:xfrm>
            <a:off x="425142" y="4022829"/>
            <a:ext cx="11444058" cy="923330"/>
          </a:xfrm>
          <a:prstGeom prst="rect">
            <a:avLst/>
          </a:prstGeom>
        </p:spPr>
        <p:txBody>
          <a:bodyPr wrap="square">
            <a:spAutoFit/>
          </a:bodyPr>
          <a:lstStyle/>
          <a:p>
            <a:r>
              <a:rPr lang="en-US" b="1" dirty="0">
                <a:solidFill>
                  <a:srgbClr val="202124"/>
                </a:solidFill>
                <a:latin typeface="arial" panose="020B0604020202020204" pitchFamily="34" charset="0"/>
              </a:rPr>
              <a:t>CDS</a:t>
            </a:r>
            <a:r>
              <a:rPr lang="en-US" dirty="0">
                <a:solidFill>
                  <a:srgbClr val="202124"/>
                </a:solidFill>
                <a:latin typeface="arial" panose="020B0604020202020204" pitchFamily="34" charset="0"/>
              </a:rPr>
              <a:t> stands for Core Data Services. This is the new programming paradigm within new SAP environment specifically </a:t>
            </a:r>
            <a:r>
              <a:rPr lang="en-US" b="1" dirty="0">
                <a:solidFill>
                  <a:srgbClr val="202124"/>
                </a:solidFill>
                <a:latin typeface="arial" panose="020B0604020202020204" pitchFamily="34" charset="0"/>
              </a:rPr>
              <a:t>S</a:t>
            </a:r>
            <a:r>
              <a:rPr lang="en-US" dirty="0">
                <a:solidFill>
                  <a:srgbClr val="202124"/>
                </a:solidFill>
                <a:latin typeface="arial" panose="020B0604020202020204" pitchFamily="34" charset="0"/>
              </a:rPr>
              <a:t>/</a:t>
            </a:r>
            <a:r>
              <a:rPr lang="en-US" b="1" dirty="0">
                <a:solidFill>
                  <a:srgbClr val="202124"/>
                </a:solidFill>
                <a:latin typeface="arial" panose="020B0604020202020204" pitchFamily="34" charset="0"/>
              </a:rPr>
              <a:t>4HANA</a:t>
            </a:r>
            <a:r>
              <a:rPr lang="en-US" dirty="0">
                <a:solidFill>
                  <a:srgbClr val="202124"/>
                </a:solidFill>
                <a:latin typeface="arial" panose="020B0604020202020204" pitchFamily="34" charset="0"/>
              </a:rPr>
              <a:t> systems</a:t>
            </a:r>
            <a:r>
              <a:rPr lang="en-US" dirty="0" smtClean="0">
                <a:solidFill>
                  <a:srgbClr val="202124"/>
                </a:solidFill>
                <a:latin typeface="arial" panose="020B0604020202020204" pitchFamily="34" charset="0"/>
              </a:rPr>
              <a:t>. </a:t>
            </a:r>
            <a:r>
              <a:rPr lang="en-US" dirty="0">
                <a:solidFill>
                  <a:srgbClr val="202124"/>
                </a:solidFill>
                <a:latin typeface="arial" panose="020B0604020202020204" pitchFamily="34" charset="0"/>
              </a:rPr>
              <a:t>So </a:t>
            </a:r>
            <a:r>
              <a:rPr lang="en-US" b="1" dirty="0">
                <a:solidFill>
                  <a:srgbClr val="202124"/>
                </a:solidFill>
                <a:latin typeface="arial" panose="020B0604020202020204" pitchFamily="34" charset="0"/>
              </a:rPr>
              <a:t>CDS views</a:t>
            </a:r>
            <a:r>
              <a:rPr lang="en-US" dirty="0">
                <a:solidFill>
                  <a:srgbClr val="202124"/>
                </a:solidFill>
                <a:latin typeface="arial" panose="020B0604020202020204" pitchFamily="34" charset="0"/>
              </a:rPr>
              <a:t> are the new programming design concepts which can achieve Code-to-Data paradigm which actually means Code push down into the database for processing.</a:t>
            </a:r>
            <a:endParaRPr lang="en-US" dirty="0"/>
          </a:p>
        </p:txBody>
      </p:sp>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Core Data &amp; Services at Glance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3" name="Group 12"/>
          <p:cNvGrpSpPr/>
          <p:nvPr/>
        </p:nvGrpSpPr>
        <p:grpSpPr>
          <a:xfrm>
            <a:off x="324429" y="1335903"/>
            <a:ext cx="5815522" cy="1476986"/>
            <a:chOff x="323476" y="1336592"/>
            <a:chExt cx="5816868" cy="1477328"/>
          </a:xfrm>
        </p:grpSpPr>
        <p:sp>
          <p:nvSpPr>
            <p:cNvPr id="14" name="TextBox 13"/>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1</a:t>
              </a:r>
            </a:p>
          </p:txBody>
        </p:sp>
        <p:sp>
          <p:nvSpPr>
            <p:cNvPr id="15" name="TextBox 14"/>
            <p:cNvSpPr txBox="1"/>
            <p:nvPr/>
          </p:nvSpPr>
          <p:spPr>
            <a:xfrm>
              <a:off x="1146254" y="1651935"/>
              <a:ext cx="4994090"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Semantically Rich Data-Models </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Domain specific languages </a:t>
              </a:r>
              <a:r>
                <a:rPr lang="en-US" sz="1600" kern="0" dirty="0">
                  <a:ea typeface="Arial Unicode MS" pitchFamily="34" charset="-128"/>
                  <a:cs typeface="Arial Unicode MS" pitchFamily="34" charset="-128"/>
                </a:rPr>
                <a:t>(DDL, QL, DCL)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Declarative, close to conceptual thinking</a:t>
              </a:r>
              <a:r>
                <a:rPr lang="en-US" sz="1600" kern="0" dirty="0">
                  <a:ea typeface="Arial Unicode MS" pitchFamily="34" charset="-128"/>
                  <a:cs typeface="Arial Unicode MS" pitchFamily="34" charset="-128"/>
                </a:rPr>
                <a:t> </a:t>
              </a:r>
            </a:p>
          </p:txBody>
        </p:sp>
      </p:grpSp>
      <p:grpSp>
        <p:nvGrpSpPr>
          <p:cNvPr id="16" name="Group 15"/>
          <p:cNvGrpSpPr/>
          <p:nvPr/>
        </p:nvGrpSpPr>
        <p:grpSpPr>
          <a:xfrm>
            <a:off x="324429" y="3083110"/>
            <a:ext cx="5633750" cy="1476986"/>
            <a:chOff x="323476" y="1336592"/>
            <a:chExt cx="5635054" cy="1477328"/>
          </a:xfrm>
        </p:grpSpPr>
        <p:sp>
          <p:nvSpPr>
            <p:cNvPr id="17" name="TextBox 16"/>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2</a:t>
              </a:r>
            </a:p>
          </p:txBody>
        </p:sp>
        <p:sp>
          <p:nvSpPr>
            <p:cNvPr id="18" name="TextBox 17"/>
            <p:cNvSpPr txBox="1"/>
            <p:nvPr/>
          </p:nvSpPr>
          <p:spPr>
            <a:xfrm>
              <a:off x="1146254" y="1613739"/>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CDS is completely based on SQL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Any ‘Standard SQL’ features directly available like joins, unions, build-in functions, …</a:t>
              </a:r>
            </a:p>
          </p:txBody>
        </p:sp>
      </p:grpSp>
      <p:grpSp>
        <p:nvGrpSpPr>
          <p:cNvPr id="19" name="Group 18"/>
          <p:cNvGrpSpPr/>
          <p:nvPr/>
        </p:nvGrpSpPr>
        <p:grpSpPr>
          <a:xfrm>
            <a:off x="324429" y="4829558"/>
            <a:ext cx="5633750" cy="1476986"/>
            <a:chOff x="323476" y="1336592"/>
            <a:chExt cx="5635054" cy="1477328"/>
          </a:xfrm>
        </p:grpSpPr>
        <p:sp>
          <p:nvSpPr>
            <p:cNvPr id="20" name="TextBox 19"/>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3</a:t>
              </a:r>
            </a:p>
          </p:txBody>
        </p:sp>
        <p:sp>
          <p:nvSpPr>
            <p:cNvPr id="21" name="TextBox 20"/>
            <p:cNvSpPr txBox="1"/>
            <p:nvPr/>
          </p:nvSpPr>
          <p:spPr>
            <a:xfrm>
              <a:off x="1146254" y="1632837"/>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Fully Compatible with Any DB</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Generated and managed SQL Views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Modern Open SQL</a:t>
              </a:r>
            </a:p>
          </p:txBody>
        </p:sp>
      </p:grpSp>
      <p:grpSp>
        <p:nvGrpSpPr>
          <p:cNvPr id="22" name="Group 21"/>
          <p:cNvGrpSpPr/>
          <p:nvPr/>
        </p:nvGrpSpPr>
        <p:grpSpPr>
          <a:xfrm>
            <a:off x="6309839" y="1335903"/>
            <a:ext cx="5584585" cy="1476986"/>
            <a:chOff x="323476" y="1336592"/>
            <a:chExt cx="5635053" cy="1477328"/>
          </a:xfrm>
        </p:grpSpPr>
        <p:sp>
          <p:nvSpPr>
            <p:cNvPr id="23" name="TextBox 22"/>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4</a:t>
              </a:r>
            </a:p>
          </p:txBody>
        </p:sp>
        <p:sp>
          <p:nvSpPr>
            <p:cNvPr id="24" name="TextBox 23"/>
            <p:cNvSpPr txBox="1"/>
            <p:nvPr/>
          </p:nvSpPr>
          <p:spPr>
            <a:xfrm>
              <a:off x="1096086" y="1632837"/>
              <a:ext cx="4862443"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Common Basis for Domain-Specific Frameworks </a:t>
              </a:r>
              <a:r>
                <a:rPr lang="en-US" sz="1800" kern="0" dirty="0">
                  <a:ea typeface="Arial Unicode MS" pitchFamily="34" charset="-128"/>
                  <a:cs typeface="Arial Unicode MS" pitchFamily="34" charset="-128"/>
                </a:rPr>
                <a:t>e.g. UI, Analytics, </a:t>
              </a:r>
              <a:r>
                <a:rPr lang="en-US" sz="1800" kern="0" dirty="0" smtClean="0">
                  <a:ea typeface="Arial Unicode MS" pitchFamily="34" charset="-128"/>
                  <a:cs typeface="Arial Unicode MS" pitchFamily="34" charset="-128"/>
                </a:rPr>
                <a:t>OData, </a:t>
              </a:r>
              <a:r>
                <a:rPr lang="en-US" sz="1800" kern="0" dirty="0">
                  <a:ea typeface="Arial Unicode MS" pitchFamily="34" charset="-128"/>
                  <a:cs typeface="Arial Unicode MS" pitchFamily="34" charset="-128"/>
                </a:rPr>
                <a:t>BW,…</a:t>
              </a:r>
            </a:p>
            <a:p>
              <a:pPr fontAlgn="base">
                <a:spcBef>
                  <a:spcPts val="600"/>
                </a:spcBef>
                <a:spcAft>
                  <a:spcPct val="0"/>
                </a:spcAft>
                <a:buClr>
                  <a:srgbClr val="F0AB00"/>
                </a:buClr>
                <a:buSzPct val="80000"/>
              </a:pPr>
              <a:r>
                <a:rPr lang="en-US" sz="1800" i="1" kern="0" dirty="0">
                  <a:solidFill>
                    <a:srgbClr val="3991D0"/>
                  </a:solidFill>
                  <a:ea typeface="Arial Unicode MS" pitchFamily="34" charset="-128"/>
                  <a:cs typeface="Arial Unicode MS" pitchFamily="34" charset="-128"/>
                </a:rPr>
                <a:t>@AnalyticsDetails.aggregationBehaviour: </a:t>
              </a:r>
              <a:r>
                <a:rPr lang="en-US" sz="1800" i="1" kern="0" dirty="0" smtClean="0">
                  <a:solidFill>
                    <a:srgbClr val="3991D0"/>
                  </a:solidFill>
                  <a:ea typeface="Arial Unicode MS" pitchFamily="34" charset="-128"/>
                  <a:cs typeface="Arial Unicode MS" pitchFamily="34" charset="-128"/>
                </a:rPr>
                <a:t>SUM </a:t>
              </a:r>
              <a:endParaRPr lang="en-US" sz="1800" i="1" kern="0" dirty="0">
                <a:solidFill>
                  <a:srgbClr val="3991D0"/>
                </a:solidFill>
                <a:ea typeface="Arial Unicode MS" pitchFamily="34" charset="-128"/>
                <a:cs typeface="Arial Unicode MS" pitchFamily="34" charset="-128"/>
              </a:endParaRPr>
            </a:p>
          </p:txBody>
        </p:sp>
      </p:grpSp>
      <p:grpSp>
        <p:nvGrpSpPr>
          <p:cNvPr id="25" name="Group 24"/>
          <p:cNvGrpSpPr/>
          <p:nvPr/>
        </p:nvGrpSpPr>
        <p:grpSpPr>
          <a:xfrm>
            <a:off x="6309840" y="3082730"/>
            <a:ext cx="5710890" cy="1476986"/>
            <a:chOff x="323476" y="1336592"/>
            <a:chExt cx="5789915" cy="1477328"/>
          </a:xfrm>
        </p:grpSpPr>
        <p:sp>
          <p:nvSpPr>
            <p:cNvPr id="26" name="TextBox 25"/>
            <p:cNvSpPr txBox="1"/>
            <p:nvPr/>
          </p:nvSpPr>
          <p:spPr>
            <a:xfrm>
              <a:off x="323476" y="1336592"/>
              <a:ext cx="648870"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5</a:t>
              </a:r>
            </a:p>
          </p:txBody>
        </p:sp>
        <p:sp>
          <p:nvSpPr>
            <p:cNvPr id="27" name="TextBox 26"/>
            <p:cNvSpPr txBox="1"/>
            <p:nvPr/>
          </p:nvSpPr>
          <p:spPr>
            <a:xfrm>
              <a:off x="1109440" y="1623288"/>
              <a:ext cx="5003951"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Built-in Functions and Code Pushdown</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Table Functions for Breakout Scenarios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Rich Set of Built-in SQL Functions</a:t>
              </a:r>
            </a:p>
          </p:txBody>
        </p:sp>
      </p:grpSp>
      <p:grpSp>
        <p:nvGrpSpPr>
          <p:cNvPr id="28" name="Group 27"/>
          <p:cNvGrpSpPr/>
          <p:nvPr/>
        </p:nvGrpSpPr>
        <p:grpSpPr>
          <a:xfrm>
            <a:off x="6309840" y="4829558"/>
            <a:ext cx="5586783" cy="1476986"/>
            <a:chOff x="323476" y="1336592"/>
            <a:chExt cx="5635054" cy="1477328"/>
          </a:xfrm>
        </p:grpSpPr>
        <p:sp>
          <p:nvSpPr>
            <p:cNvPr id="29" name="TextBox 28"/>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6</a:t>
              </a:r>
            </a:p>
          </p:txBody>
        </p:sp>
        <p:sp>
          <p:nvSpPr>
            <p:cNvPr id="30" name="TextBox 29"/>
            <p:cNvSpPr txBox="1"/>
            <p:nvPr/>
          </p:nvSpPr>
          <p:spPr>
            <a:xfrm>
              <a:off x="1095782" y="1623288"/>
              <a:ext cx="4862748"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Extensible</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model level thru extensions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meta-model level thru annotations</a:t>
              </a:r>
            </a:p>
            <a:p>
              <a:pPr fontAlgn="base">
                <a:spcBef>
                  <a:spcPts val="600"/>
                </a:spcBef>
                <a:spcAft>
                  <a:spcPct val="0"/>
                </a:spcAft>
                <a:buClr>
                  <a:srgbClr val="F0AB00"/>
                </a:buClr>
                <a:buSzPct val="80000"/>
              </a:pPr>
              <a:endParaRPr lang="en-US" sz="1800" b="1"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rtoon character and hands question mar vector free download"/>
          <p:cNvPicPr>
            <a:picLocks noChangeAspect="1" noChangeArrowheads="1"/>
          </p:cNvPicPr>
          <p:nvPr/>
        </p:nvPicPr>
        <p:blipFill rotWithShape="1">
          <a:blip r:embed="rId3">
            <a:extLst>
              <a:ext uri="{28A0092B-C50C-407E-A947-70E740481C1C}">
                <a14:useLocalDpi xmlns:a14="http://schemas.microsoft.com/office/drawing/2010/main" val="0"/>
              </a:ext>
            </a:extLst>
          </a:blip>
          <a:srcRect l="10469" t="9716" r="7444" b="10979"/>
          <a:stretch/>
        </p:blipFill>
        <p:spPr bwMode="auto">
          <a:xfrm>
            <a:off x="8825942" y="1020426"/>
            <a:ext cx="3166608" cy="30592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Concept of CDS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 xmlns:a16="http://schemas.microsoft.com/office/drawing/2014/main" id="{C3D67074-ABBF-4F1F-8F04-07B7C002C1DF}"/>
              </a:ext>
            </a:extLst>
          </p:cNvPr>
          <p:cNvSpPr txBox="1"/>
          <p:nvPr/>
        </p:nvSpPr>
        <p:spPr>
          <a:xfrm>
            <a:off x="228600" y="934720"/>
            <a:ext cx="11734800" cy="563231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develop CDS views if my Company is not on HANA?</a:t>
            </a:r>
          </a:p>
          <a:p>
            <a:pPr lvl="1">
              <a:defRPr/>
            </a:pPr>
            <a:r>
              <a:rPr lang="en-US" dirty="0">
                <a:solidFill>
                  <a:prstClr val="black"/>
                </a:solidFill>
                <a:latin typeface="Calibri"/>
              </a:rPr>
              <a:t>Yes, Provided your ABAP system is above NW 7.4 SP6 </a:t>
            </a:r>
            <a:r>
              <a:rPr lang="en-US" dirty="0" smtClean="0">
                <a:solidFill>
                  <a:prstClr val="black"/>
                </a:solidFill>
                <a:latin typeface="Calibri"/>
              </a:rPr>
              <a:t>+.</a:t>
            </a:r>
          </a:p>
          <a:p>
            <a:pPr lvl="1">
              <a:defRPr/>
            </a:pPr>
            <a:r>
              <a:rPr lang="en-US" dirty="0" smtClean="0">
                <a:solidFill>
                  <a:prstClr val="black"/>
                </a:solidFill>
                <a:latin typeface="Calibri"/>
              </a:rPr>
              <a:t> </a:t>
            </a:r>
            <a:r>
              <a:rPr lang="en-US" dirty="0">
                <a:solidFill>
                  <a:prstClr val="black"/>
                </a:solidFill>
                <a:latin typeface="Calibri"/>
              </a:rPr>
              <a:t>You may not get the full potential as you may get when you are on HANA.</a:t>
            </a:r>
          </a:p>
          <a:p>
            <a:pPr lvl="1">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Are CDS views same as HANA Calculation Views?</a:t>
            </a:r>
          </a:p>
          <a:p>
            <a:pPr lvl="1">
              <a:defRPr/>
            </a:pPr>
            <a:r>
              <a:rPr lang="en-US" dirty="0">
                <a:solidFill>
                  <a:prstClr val="black"/>
                </a:solidFill>
                <a:latin typeface="Calibri"/>
              </a:rPr>
              <a:t>No. HANA Calc view created in HANA Directly, But CDS views are created in ABAP</a:t>
            </a:r>
            <a:r>
              <a:rPr lang="en-US" dirty="0" smtClean="0">
                <a:solidFill>
                  <a:prstClr val="black"/>
                </a:solidFill>
                <a:latin typeface="Calibri"/>
              </a:rPr>
              <a:t>.</a:t>
            </a:r>
          </a:p>
          <a:p>
            <a:pPr lvl="1">
              <a:defRPr/>
            </a:pPr>
            <a:r>
              <a:rPr lang="en-US" dirty="0" smtClean="0">
                <a:solidFill>
                  <a:prstClr val="black"/>
                </a:solidFill>
                <a:latin typeface="Calibri"/>
              </a:rPr>
              <a:t> </a:t>
            </a:r>
            <a:r>
              <a:rPr lang="en-US" dirty="0">
                <a:solidFill>
                  <a:prstClr val="black"/>
                </a:solidFill>
                <a:latin typeface="Calibri"/>
              </a:rPr>
              <a:t>When you activate it generate Runtime object which is a HANA View inside of HANA.</a:t>
            </a:r>
          </a:p>
          <a:p>
            <a:pPr lvl="1">
              <a:defRPr/>
            </a:pPr>
            <a:endParaRPr lang="en-US" dirty="0">
              <a:solidFill>
                <a:prstClr val="black"/>
              </a:solidFill>
              <a:latin typeface="Calibri"/>
            </a:endParaRPr>
          </a:p>
          <a:p>
            <a:pPr marL="342900" indent="-342900">
              <a:buAutoNum type="arabicPeriod" startAt="3"/>
              <a:defRPr/>
            </a:pPr>
            <a:r>
              <a:rPr lang="en-US" dirty="0">
                <a:solidFill>
                  <a:prstClr val="black"/>
                </a:solidFill>
                <a:latin typeface="Calibri"/>
              </a:rPr>
              <a:t>Which system do I code cds views.</a:t>
            </a:r>
          </a:p>
          <a:p>
            <a:pPr lvl="1">
              <a:defRPr/>
            </a:pPr>
            <a:r>
              <a:rPr lang="en-US" dirty="0">
                <a:solidFill>
                  <a:prstClr val="black"/>
                </a:solidFill>
                <a:latin typeface="Calibri"/>
              </a:rPr>
              <a:t>ABAP system only using ADT</a:t>
            </a:r>
          </a:p>
          <a:p>
            <a:pPr lvl="1">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AutoNum type="arabicPeriod" startAt="4"/>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Which is the best way and best practice to implement the CDS views? </a:t>
            </a:r>
            <a:r>
              <a:rPr lang="en-US" dirty="0" smtClean="0">
                <a:solidFill>
                  <a:prstClr val="black"/>
                </a:solidFill>
                <a:latin typeface="Calibri"/>
              </a:rPr>
              <a:t>Are </a:t>
            </a:r>
            <a:r>
              <a:rPr lang="en-US" dirty="0">
                <a:solidFill>
                  <a:prstClr val="black"/>
                </a:solidFill>
                <a:latin typeface="Calibri"/>
              </a:rPr>
              <a:t>there some guidelines on CDS views for S/4HANA?</a:t>
            </a:r>
          </a:p>
          <a:p>
            <a:pPr lvl="1">
              <a:defRPr/>
            </a:pPr>
            <a:r>
              <a:rPr lang="en-US" dirty="0">
                <a:solidFill>
                  <a:prstClr val="black"/>
                </a:solidFill>
                <a:latin typeface="Calibri"/>
              </a:rPr>
              <a:t>You can get good performance with CDS views, there are guidelines which we can use like VDM</a:t>
            </a:r>
          </a:p>
          <a:p>
            <a:pPr lvl="1">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AutoNum type="arabicPlain" startAt="5"/>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 have heard about </a:t>
            </a:r>
            <a:r>
              <a:rPr lang="en-US" dirty="0">
                <a:solidFill>
                  <a:prstClr val="black"/>
                </a:solidFill>
                <a:latin typeface="Calibri"/>
              </a:rPr>
              <a:t>HANA CDS views also, are these same?</a:t>
            </a:r>
          </a:p>
          <a:p>
            <a:pPr lvl="1">
              <a:defRPr/>
            </a:pPr>
            <a:r>
              <a:rPr lang="en-US" dirty="0">
                <a:solidFill>
                  <a:prstClr val="black"/>
                </a:solidFill>
                <a:latin typeface="Calibri"/>
              </a:rPr>
              <a:t>No. ABAP CDS and HANA CDS are one concept but 2 flavor. </a:t>
            </a:r>
            <a:endParaRPr lang="en-US" dirty="0" smtClean="0">
              <a:solidFill>
                <a:prstClr val="black"/>
              </a:solidFill>
              <a:latin typeface="Calibri"/>
            </a:endParaRPr>
          </a:p>
          <a:p>
            <a:pPr lvl="1">
              <a:defRPr/>
            </a:pPr>
            <a:r>
              <a:rPr lang="en-US" dirty="0" smtClean="0">
                <a:solidFill>
                  <a:prstClr val="black"/>
                </a:solidFill>
                <a:latin typeface="Calibri"/>
              </a:rPr>
              <a:t>HANA </a:t>
            </a:r>
            <a:r>
              <a:rPr lang="en-US" dirty="0">
                <a:solidFill>
                  <a:prstClr val="black"/>
                </a:solidFill>
                <a:latin typeface="Calibri"/>
              </a:rPr>
              <a:t>CDS is used in companies who buys HANA only, they don’t have ABAP system</a:t>
            </a:r>
            <a:r>
              <a:rPr lang="en-US" dirty="0">
                <a:solidFill>
                  <a:prstClr val="black"/>
                </a:solidFill>
              </a:rPr>
              <a:t>. </a:t>
            </a:r>
            <a:r>
              <a:rPr lang="en-US" dirty="0">
                <a:solidFill>
                  <a:prstClr val="black"/>
                </a:solidFill>
                <a:hlinkClick r:id="rId5"/>
              </a:rPr>
              <a:t>https://www.youtube.com/watch?v=rTsAg_OGh-A</a:t>
            </a:r>
            <a:endParaRPr lang="en-US" dirty="0">
              <a:solidFill>
                <a:prstClr val="black"/>
              </a:solidFill>
            </a:endParaRPr>
          </a:p>
          <a:p>
            <a:pPr lvl="1">
              <a:defRPr/>
            </a:pPr>
            <a:endParaRPr lang="en-US" dirty="0">
              <a:solidFill>
                <a:prstClr val="black"/>
              </a:solidFill>
              <a:latin typeface="Calibri"/>
            </a:endParaRPr>
          </a:p>
        </p:txBody>
      </p:sp>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artoon businessman makes desicion choose yes or Vector Image"/>
          <p:cNvPicPr>
            <a:picLocks noChangeAspect="1" noChangeArrowheads="1"/>
          </p:cNvPicPr>
          <p:nvPr/>
        </p:nvPicPr>
        <p:blipFill rotWithShape="1">
          <a:blip r:embed="rId3">
            <a:extLst>
              <a:ext uri="{28A0092B-C50C-407E-A947-70E740481C1C}">
                <a14:useLocalDpi xmlns:a14="http://schemas.microsoft.com/office/drawing/2010/main" val="0"/>
              </a:ext>
            </a:extLst>
          </a:blip>
          <a:srcRect b="7354"/>
          <a:stretch/>
        </p:blipFill>
        <p:spPr bwMode="auto">
          <a:xfrm>
            <a:off x="7696807" y="2038053"/>
            <a:ext cx="4445000" cy="444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Concept of CDS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 xmlns:a16="http://schemas.microsoft.com/office/drawing/2014/main" id="{C3D67074-ABBF-4F1F-8F04-07B7C002C1DF}"/>
              </a:ext>
            </a:extLst>
          </p:cNvPr>
          <p:cNvSpPr txBox="1"/>
          <p:nvPr/>
        </p:nvSpPr>
        <p:spPr>
          <a:xfrm>
            <a:off x="228600" y="934720"/>
            <a:ext cx="11734800" cy="5078313"/>
          </a:xfrm>
          <a:prstGeom prst="rect">
            <a:avLst/>
          </a:prstGeom>
          <a:noFill/>
        </p:spPr>
        <p:txBody>
          <a:bodyPr wrap="square" rtlCol="0">
            <a:spAutoFit/>
          </a:bodyPr>
          <a:lstStyle/>
          <a:p>
            <a:pPr marL="342900" lvl="0" indent="-342900">
              <a:buFontTx/>
              <a:buAutoNum type="arabicPeriod"/>
              <a:defRPr/>
            </a:pPr>
            <a:r>
              <a:rPr lang="en-US" dirty="0">
                <a:solidFill>
                  <a:prstClr val="black"/>
                </a:solidFill>
              </a:rPr>
              <a:t>If I am not from ABAP Background, do I need to learn ABAP to code CDS Views?</a:t>
            </a:r>
          </a:p>
          <a:p>
            <a:pPr lvl="1">
              <a:defRPr/>
            </a:pPr>
            <a:r>
              <a:rPr lang="en-US" dirty="0">
                <a:solidFill>
                  <a:prstClr val="black"/>
                </a:solidFill>
              </a:rPr>
              <a:t>From here, CDS is completely new syntax.</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I also create new DB Table using CDS, or is it only for Views?</a:t>
            </a:r>
          </a:p>
          <a:p>
            <a:pPr lvl="1">
              <a:defRPr/>
            </a:pPr>
            <a:r>
              <a:rPr lang="en-US" dirty="0">
                <a:solidFill>
                  <a:prstClr val="black"/>
                </a:solidFill>
              </a:rPr>
              <a:t>Yes, indeed if you learn ABAP on Cloud, perhaps this is the only way to create table in ABAP on Cloud System.</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we update data also from CDS views or is it only View data.</a:t>
            </a:r>
          </a:p>
          <a:p>
            <a:pPr lvl="1">
              <a:defRPr/>
            </a:pPr>
            <a:r>
              <a:rPr lang="en-US" dirty="0">
                <a:solidFill>
                  <a:prstClr val="black"/>
                </a:solidFill>
              </a:rPr>
              <a:t>No. But when this concept is combined with frameworks like BOPF and RAP</a:t>
            </a:r>
            <a:r>
              <a:rPr lang="en-US" dirty="0" smtClean="0">
                <a:solidFill>
                  <a:prstClr val="black"/>
                </a:solidFill>
              </a:rPr>
              <a:t>. </a:t>
            </a:r>
            <a:r>
              <a:rPr lang="en-US" dirty="0">
                <a:solidFill>
                  <a:prstClr val="black"/>
                </a:solidFill>
              </a:rPr>
              <a:t>Here CDS will work like template/data structure/BO to tell the framework what kind of data to work.</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Fiori App Call CDS view directly</a:t>
            </a:r>
          </a:p>
          <a:p>
            <a:pPr lvl="1">
              <a:defRPr/>
            </a:pPr>
            <a:r>
              <a:rPr lang="en-US" dirty="0">
                <a:solidFill>
                  <a:prstClr val="black"/>
                </a:solidFill>
              </a:rPr>
              <a:t>No. FIORI ONLY AND ONLY TALKS TO </a:t>
            </a:r>
            <a:r>
              <a:rPr lang="en-US" b="1" dirty="0">
                <a:solidFill>
                  <a:prstClr val="black"/>
                </a:solidFill>
              </a:rPr>
              <a:t>ODATA</a:t>
            </a:r>
          </a:p>
          <a:p>
            <a:pPr lvl="1">
              <a:defRPr/>
            </a:pPr>
            <a:endParaRPr lang="en-US" b="1" dirty="0">
              <a:solidFill>
                <a:prstClr val="black"/>
              </a:solidFill>
            </a:endParaRPr>
          </a:p>
          <a:p>
            <a:pPr marL="342900" lvl="0" indent="-342900">
              <a:buFontTx/>
              <a:buAutoNum type="arabicPeriod"/>
              <a:defRPr/>
            </a:pPr>
            <a:r>
              <a:rPr lang="en-US" dirty="0">
                <a:solidFill>
                  <a:prstClr val="black"/>
                </a:solidFill>
              </a:rPr>
              <a:t>Can BO Reporting tool consume CDS views?</a:t>
            </a:r>
          </a:p>
          <a:p>
            <a:pPr lvl="1">
              <a:defRPr/>
            </a:pPr>
            <a:r>
              <a:rPr lang="en-US" dirty="0">
                <a:solidFill>
                  <a:prstClr val="black"/>
                </a:solidFill>
              </a:rPr>
              <a:t>Yes, even SAP Analytics Cloud.</a:t>
            </a:r>
          </a:p>
          <a:p>
            <a:pPr lvl="1">
              <a:defRPr/>
            </a:pPr>
            <a:endParaRPr lang="en-US" dirty="0">
              <a:solidFill>
                <a:prstClr val="black"/>
              </a:solidFill>
            </a:endParaRPr>
          </a:p>
          <a:p>
            <a:pPr marL="342900" lvl="0" indent="-342900">
              <a:buFontTx/>
              <a:buAutoNum type="arabicPeriod"/>
              <a:defRPr/>
            </a:pPr>
            <a:r>
              <a:rPr lang="en-US" dirty="0">
                <a:solidFill>
                  <a:prstClr val="black"/>
                </a:solidFill>
              </a:rPr>
              <a:t>What is VDM, we hear this term a lot?</a:t>
            </a:r>
          </a:p>
          <a:p>
            <a:pPr lvl="1">
              <a:defRPr/>
            </a:pPr>
            <a:r>
              <a:rPr lang="en-US" dirty="0">
                <a:solidFill>
                  <a:prstClr val="black"/>
                </a:solidFill>
              </a:rPr>
              <a:t>Virtual Data Modeling, This is a gold standard to build views in SAP S/4HANA.</a:t>
            </a:r>
          </a:p>
        </p:txBody>
      </p:sp>
    </p:spTree>
    <p:extLst>
      <p:ext uri="{BB962C8B-B14F-4D97-AF65-F5344CB8AC3E}">
        <p14:creationId xmlns:p14="http://schemas.microsoft.com/office/powerpoint/2010/main" val="2895743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y Free-Forever Push Notifications Platforms Like Truepush Are Safe To Use  - Truepush"/>
          <p:cNvPicPr>
            <a:picLocks noChangeAspect="1" noChangeArrowheads="1"/>
          </p:cNvPicPr>
          <p:nvPr/>
        </p:nvPicPr>
        <p:blipFill rotWithShape="1">
          <a:blip r:embed="rId3">
            <a:extLst>
              <a:ext uri="{28A0092B-C50C-407E-A947-70E740481C1C}">
                <a14:useLocalDpi xmlns:a14="http://schemas.microsoft.com/office/drawing/2010/main" val="0"/>
              </a:ext>
            </a:extLst>
          </a:blip>
          <a:srcRect l="8023" t="5332" r="8633" b="4433"/>
          <a:stretch/>
        </p:blipFill>
        <p:spPr bwMode="auto">
          <a:xfrm>
            <a:off x="7421212" y="1630012"/>
            <a:ext cx="4721035" cy="51113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Concept of CDS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228600" y="934720"/>
            <a:ext cx="11734800" cy="5078313"/>
          </a:xfrm>
          <a:prstGeom prst="rect">
            <a:avLst/>
          </a:prstGeom>
          <a:noFill/>
        </p:spPr>
        <p:txBody>
          <a:bodyPr wrap="square" rtlCol="0">
            <a:spAutoFit/>
          </a:bodyPr>
          <a:lstStyle/>
          <a:p>
            <a:pPr marL="342900" lvl="0" indent="-342900">
              <a:buFontTx/>
              <a:buAutoNum type="arabicPeriod"/>
              <a:defRPr/>
            </a:pPr>
            <a:r>
              <a:rPr lang="en-US" dirty="0">
                <a:solidFill>
                  <a:prstClr val="black"/>
                </a:solidFill>
              </a:rPr>
              <a:t>Can we pass parameters to CDS, is there any way I can pass SELECT-OPTIONS also</a:t>
            </a:r>
          </a:p>
          <a:p>
            <a:pPr lvl="1">
              <a:defRPr/>
            </a:pPr>
            <a:r>
              <a:rPr lang="en-US" dirty="0">
                <a:solidFill>
                  <a:prstClr val="black"/>
                </a:solidFill>
              </a:rPr>
              <a:t>We can pass parameter, we cant code SELECT-OPTION </a:t>
            </a:r>
            <a:r>
              <a:rPr lang="en-US" dirty="0" smtClean="0">
                <a:solidFill>
                  <a:prstClr val="black"/>
                </a:solidFill>
              </a:rPr>
              <a:t>directly.</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Can I call SQL Script code in CDS, Or can I call AMDP in CDS..</a:t>
            </a:r>
          </a:p>
          <a:p>
            <a:pPr lvl="1">
              <a:defRPr/>
            </a:pPr>
            <a:r>
              <a:rPr lang="en-US" dirty="0">
                <a:solidFill>
                  <a:prstClr val="black"/>
                </a:solidFill>
              </a:rPr>
              <a:t>Yes, we have starring NW 7.5 a new option which called CDS table </a:t>
            </a:r>
            <a:r>
              <a:rPr lang="en-US" dirty="0" smtClean="0">
                <a:solidFill>
                  <a:prstClr val="black"/>
                </a:solidFill>
              </a:rPr>
              <a:t>function.</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How do we secure Data using CDS views</a:t>
            </a:r>
          </a:p>
          <a:p>
            <a:pPr lvl="1">
              <a:defRPr/>
            </a:pPr>
            <a:r>
              <a:rPr lang="en-US" dirty="0">
                <a:solidFill>
                  <a:prstClr val="black"/>
                </a:solidFill>
              </a:rPr>
              <a:t>CDS DCL </a:t>
            </a:r>
            <a:r>
              <a:rPr lang="en-US" dirty="0" smtClean="0">
                <a:solidFill>
                  <a:prstClr val="black"/>
                </a:solidFill>
              </a:rPr>
              <a:t>concept.</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Can I extend a SAP Delivered CDS view?</a:t>
            </a:r>
          </a:p>
          <a:p>
            <a:pPr lvl="1">
              <a:defRPr/>
            </a:pPr>
            <a:r>
              <a:rPr lang="en-US" dirty="0">
                <a:solidFill>
                  <a:prstClr val="black"/>
                </a:solidFill>
              </a:rPr>
              <a:t>Yes, we have CDS Extension </a:t>
            </a:r>
            <a:r>
              <a:rPr lang="en-US" dirty="0" smtClean="0">
                <a:solidFill>
                  <a:prstClr val="black"/>
                </a:solidFill>
              </a:rPr>
              <a:t>concept.</a:t>
            </a:r>
            <a:endParaRPr lang="en-US" dirty="0">
              <a:solidFill>
                <a:prstClr val="black"/>
              </a:solidFill>
            </a:endParaRPr>
          </a:p>
          <a:p>
            <a:pPr lvl="1">
              <a:defRPr/>
            </a:pPr>
            <a:endParaRPr lang="en-US" dirty="0">
              <a:solidFill>
                <a:prstClr val="black"/>
              </a:solidFill>
            </a:endParaRPr>
          </a:p>
          <a:p>
            <a:pPr marL="342900" lvl="0" indent="-342900">
              <a:buFontTx/>
              <a:buAutoNum type="arabicPeriod"/>
              <a:defRPr/>
            </a:pPr>
            <a:r>
              <a:rPr lang="en-US" dirty="0">
                <a:solidFill>
                  <a:prstClr val="black"/>
                </a:solidFill>
              </a:rPr>
              <a:t>Where can I find the list of All the SAP Delivered CDS views in S/4HANA.</a:t>
            </a:r>
          </a:p>
          <a:p>
            <a:pPr lvl="0">
              <a:defRPr/>
            </a:pPr>
            <a:r>
              <a:rPr lang="en-US" dirty="0" smtClean="0">
                <a:solidFill>
                  <a:prstClr val="black"/>
                </a:solidFill>
              </a:rPr>
              <a:t>	</a:t>
            </a:r>
            <a:r>
              <a:rPr lang="en-US" dirty="0" smtClean="0">
                <a:solidFill>
                  <a:prstClr val="black"/>
                </a:solidFill>
                <a:hlinkClick r:id="rId5"/>
              </a:rPr>
              <a:t>https</a:t>
            </a:r>
            <a:r>
              <a:rPr lang="en-US" dirty="0">
                <a:solidFill>
                  <a:prstClr val="black"/>
                </a:solidFill>
                <a:hlinkClick r:id="rId5"/>
              </a:rPr>
              <a:t>://api.sap.com/themes/CDSViews</a:t>
            </a:r>
            <a:endParaRPr lang="en-US" dirty="0">
              <a:solidFill>
                <a:prstClr val="black"/>
              </a:solidFill>
            </a:endParaRPr>
          </a:p>
          <a:p>
            <a:pPr lvl="0">
              <a:defRPr/>
            </a:pPr>
            <a:endParaRPr lang="en-US" dirty="0">
              <a:solidFill>
                <a:prstClr val="black"/>
              </a:solidFill>
            </a:endParaRPr>
          </a:p>
          <a:p>
            <a:pPr marL="342900" lvl="0" indent="-342900">
              <a:buAutoNum type="arabicPeriod" startAt="6"/>
              <a:defRPr/>
            </a:pPr>
            <a:r>
              <a:rPr lang="en-US" dirty="0">
                <a:solidFill>
                  <a:prstClr val="black"/>
                </a:solidFill>
              </a:rPr>
              <a:t>I hear a term called CDS Entity, SAP says that this will overwrite CDS views. Is it true?</a:t>
            </a:r>
          </a:p>
          <a:p>
            <a:pPr lvl="0">
              <a:defRPr/>
            </a:pPr>
            <a:r>
              <a:rPr lang="en-US" dirty="0">
                <a:solidFill>
                  <a:prstClr val="black"/>
                </a:solidFill>
              </a:rPr>
              <a:t> </a:t>
            </a:r>
            <a:r>
              <a:rPr lang="en-US" dirty="0" smtClean="0">
                <a:solidFill>
                  <a:prstClr val="black"/>
                </a:solidFill>
              </a:rPr>
              <a:t>         Yes</a:t>
            </a:r>
            <a:r>
              <a:rPr lang="en-US" dirty="0">
                <a:solidFill>
                  <a:prstClr val="black"/>
                </a:solidFill>
              </a:rPr>
              <a:t>. </a:t>
            </a:r>
          </a:p>
          <a:p>
            <a:pPr lvl="0">
              <a:defRPr/>
            </a:pPr>
            <a:endParaRPr lang="en-US" dirty="0">
              <a:solidFill>
                <a:prstClr val="black"/>
              </a:solidFill>
            </a:endParaRPr>
          </a:p>
        </p:txBody>
      </p:sp>
    </p:spTree>
    <p:extLst>
      <p:ext uri="{BB962C8B-B14F-4D97-AF65-F5344CB8AC3E}">
        <p14:creationId xmlns:p14="http://schemas.microsoft.com/office/powerpoint/2010/main" val="3078124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08756"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Paradigm Changes in Application Programming</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bwMode="gray">
          <a:xfrm>
            <a:off x="4093026" y="3859956"/>
            <a:ext cx="4246034" cy="1838165"/>
          </a:xfrm>
          <a:prstGeom prst="rect">
            <a:avLst/>
          </a:prstGeom>
          <a:solidFill>
            <a:schemeClr val="bg1"/>
          </a:solidFill>
          <a:ln w="19050" cmpd="sng" algn="ctr">
            <a:solidFill>
              <a:schemeClr val="accent5"/>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solidFill>
                <a:schemeClr val="bg1">
                  <a:lumMod val="50000"/>
                </a:schemeClr>
              </a:solidFill>
              <a:ea typeface="Arial Unicode MS" pitchFamily="34" charset="-128"/>
              <a:cs typeface="Arial Unicode MS" pitchFamily="34" charset="-128"/>
            </a:endParaRPr>
          </a:p>
        </p:txBody>
      </p:sp>
      <p:sp>
        <p:nvSpPr>
          <p:cNvPr id="9" name="Rectangle 8"/>
          <p:cNvSpPr/>
          <p:nvPr/>
        </p:nvSpPr>
        <p:spPr>
          <a:xfrm>
            <a:off x="5990254" y="4234143"/>
            <a:ext cx="1501488" cy="830613"/>
          </a:xfrm>
          <a:prstGeom prst="rect">
            <a:avLst/>
          </a:prstGeom>
          <a:noFill/>
          <a:ln w="19050" cmpd="sng">
            <a:noFill/>
          </a:ln>
        </p:spPr>
        <p:txBody>
          <a:bodyPr wrap="none" lIns="91398" tIns="45698" rIns="91398" bIns="45698">
            <a:spAutoFit/>
          </a:bodyPr>
          <a:lstStyle/>
          <a:p>
            <a:r>
              <a:rPr lang="en-GB" sz="2400" dirty="0">
                <a:ln w="12700">
                  <a:solidFill>
                    <a:schemeClr val="bg1">
                      <a:lumMod val="65000"/>
                    </a:schemeClr>
                  </a:solidFill>
                  <a:prstDash val="solid"/>
                </a:ln>
                <a:solidFill>
                  <a:srgbClr val="000000"/>
                </a:solidFill>
                <a:latin typeface="+mn-lt"/>
              </a:rPr>
              <a:t/>
            </a:r>
            <a:br>
              <a:rPr lang="en-GB" sz="2400" dirty="0">
                <a:ln w="12700">
                  <a:solidFill>
                    <a:schemeClr val="bg1">
                      <a:lumMod val="65000"/>
                    </a:schemeClr>
                  </a:solidFill>
                  <a:prstDash val="solid"/>
                </a:ln>
                <a:solidFill>
                  <a:srgbClr val="000000"/>
                </a:solidFill>
                <a:latin typeface="+mn-lt"/>
              </a:rPr>
            </a:br>
            <a:r>
              <a:rPr lang="en-GB" sz="2400" dirty="0">
                <a:ln w="12700">
                  <a:solidFill>
                    <a:schemeClr val="tx1">
                      <a:lumMod val="50000"/>
                      <a:lumOff val="50000"/>
                    </a:schemeClr>
                  </a:solidFill>
                  <a:prstDash val="solid"/>
                </a:ln>
                <a:solidFill>
                  <a:srgbClr val="7F7F7F"/>
                </a:solidFill>
                <a:latin typeface="+mn-lt"/>
              </a:rPr>
              <a:t>Database</a:t>
            </a:r>
          </a:p>
        </p:txBody>
      </p:sp>
      <p:sp>
        <p:nvSpPr>
          <p:cNvPr id="10" name="Rectangle 9"/>
          <p:cNvSpPr/>
          <p:nvPr/>
        </p:nvSpPr>
        <p:spPr bwMode="gray">
          <a:xfrm>
            <a:off x="4095745" y="1938660"/>
            <a:ext cx="4226160" cy="1560304"/>
          </a:xfrm>
          <a:prstGeom prst="rect">
            <a:avLst/>
          </a:prstGeom>
          <a:solidFill>
            <a:schemeClr val="bg1"/>
          </a:solidFill>
          <a:ln w="19050" cmpd="sng" algn="ctr">
            <a:solidFill>
              <a:schemeClr val="accent2"/>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solidFill>
                <a:schemeClr val="bg1">
                  <a:lumMod val="50000"/>
                </a:schemeClr>
              </a:solidFill>
              <a:ea typeface="Arial Unicode MS" pitchFamily="34" charset="-128"/>
              <a:cs typeface="Arial Unicode MS" pitchFamily="34" charset="-128"/>
            </a:endParaRPr>
          </a:p>
        </p:txBody>
      </p:sp>
      <p:sp>
        <p:nvSpPr>
          <p:cNvPr id="11" name="Rectangle 10"/>
          <p:cNvSpPr/>
          <p:nvPr/>
        </p:nvSpPr>
        <p:spPr>
          <a:xfrm>
            <a:off x="5990254" y="2156830"/>
            <a:ext cx="2047896" cy="1199772"/>
          </a:xfrm>
          <a:prstGeom prst="rect">
            <a:avLst/>
          </a:prstGeom>
          <a:noFill/>
          <a:ln w="19050" cmpd="sng">
            <a:noFill/>
          </a:ln>
        </p:spPr>
        <p:txBody>
          <a:bodyPr wrap="none" lIns="91398" tIns="45698" rIns="91398" bIns="45698">
            <a:spAutoFit/>
          </a:bodyPr>
          <a:lstStyle/>
          <a:p>
            <a:r>
              <a:rPr lang="en-GB" sz="2400" dirty="0">
                <a:ln w="12700">
                  <a:solidFill>
                    <a:schemeClr val="tx1">
                      <a:lumMod val="50000"/>
                      <a:lumOff val="50000"/>
                    </a:schemeClr>
                  </a:solidFill>
                  <a:prstDash val="solid"/>
                </a:ln>
                <a:solidFill>
                  <a:schemeClr val="tx1">
                    <a:lumMod val="50000"/>
                    <a:lumOff val="50000"/>
                  </a:schemeClr>
                </a:solidFill>
                <a:latin typeface="+mn-lt"/>
              </a:rPr>
              <a:t>Application </a:t>
            </a:r>
            <a:br>
              <a:rPr lang="en-GB" sz="2400" dirty="0">
                <a:ln w="12700">
                  <a:solidFill>
                    <a:schemeClr val="tx1">
                      <a:lumMod val="50000"/>
                      <a:lumOff val="50000"/>
                    </a:schemeClr>
                  </a:solidFill>
                  <a:prstDash val="solid"/>
                </a:ln>
                <a:solidFill>
                  <a:schemeClr val="tx1">
                    <a:lumMod val="50000"/>
                    <a:lumOff val="50000"/>
                  </a:schemeClr>
                </a:solidFill>
                <a:latin typeface="+mn-lt"/>
              </a:rPr>
            </a:br>
            <a:r>
              <a:rPr lang="en-GB" sz="2400" dirty="0">
                <a:ln w="12700">
                  <a:solidFill>
                    <a:schemeClr val="tx1">
                      <a:lumMod val="50000"/>
                      <a:lumOff val="50000"/>
                    </a:schemeClr>
                  </a:solidFill>
                  <a:prstDash val="solid"/>
                </a:ln>
                <a:solidFill>
                  <a:schemeClr val="tx1">
                    <a:lumMod val="50000"/>
                    <a:lumOff val="50000"/>
                  </a:schemeClr>
                </a:solidFill>
                <a:latin typeface="+mn-lt"/>
              </a:rPr>
              <a:t>Programming</a:t>
            </a:r>
            <a:br>
              <a:rPr lang="en-GB" sz="2400" dirty="0">
                <a:ln w="12700">
                  <a:solidFill>
                    <a:schemeClr val="tx1">
                      <a:lumMod val="50000"/>
                      <a:lumOff val="50000"/>
                    </a:schemeClr>
                  </a:solidFill>
                  <a:prstDash val="solid"/>
                </a:ln>
                <a:solidFill>
                  <a:schemeClr val="tx1">
                    <a:lumMod val="50000"/>
                    <a:lumOff val="50000"/>
                  </a:schemeClr>
                </a:solidFill>
                <a:latin typeface="+mn-lt"/>
              </a:rPr>
            </a:br>
            <a:r>
              <a:rPr lang="en-GB" sz="2400" dirty="0">
                <a:ln w="12700">
                  <a:solidFill>
                    <a:schemeClr val="tx1">
                      <a:lumMod val="50000"/>
                      <a:lumOff val="50000"/>
                    </a:schemeClr>
                  </a:solidFill>
                  <a:prstDash val="solid"/>
                </a:ln>
                <a:solidFill>
                  <a:schemeClr val="tx1">
                    <a:lumMod val="50000"/>
                    <a:lumOff val="50000"/>
                  </a:schemeClr>
                </a:solidFill>
                <a:latin typeface="+mn-lt"/>
              </a:rPr>
              <a:t>Models</a:t>
            </a:r>
          </a:p>
        </p:txBody>
      </p:sp>
      <p:sp>
        <p:nvSpPr>
          <p:cNvPr id="12" name="Right Triangle 11"/>
          <p:cNvSpPr/>
          <p:nvPr/>
        </p:nvSpPr>
        <p:spPr bwMode="gray">
          <a:xfrm>
            <a:off x="8575994" y="1938660"/>
            <a:ext cx="2836413" cy="3759461"/>
          </a:xfrm>
          <a:prstGeom prst="rtTriangle">
            <a:avLst/>
          </a:prstGeom>
          <a:solidFill>
            <a:schemeClr val="bg1">
              <a:alpha val="0"/>
            </a:schemeClr>
          </a:solidFill>
          <a:ln w="19050" cmpd="sng">
            <a:solidFill>
              <a:schemeClr val="accent3"/>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Right Triangle 12"/>
          <p:cNvSpPr/>
          <p:nvPr/>
        </p:nvSpPr>
        <p:spPr bwMode="gray">
          <a:xfrm rot="10800000">
            <a:off x="927660" y="1935958"/>
            <a:ext cx="2897371" cy="3759462"/>
          </a:xfrm>
          <a:prstGeom prst="rtTriangle">
            <a:avLst/>
          </a:prstGeom>
          <a:no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14" name="TextBox 13"/>
          <p:cNvSpPr txBox="1"/>
          <p:nvPr/>
        </p:nvSpPr>
        <p:spPr>
          <a:xfrm rot="3116429">
            <a:off x="508792" y="3753488"/>
            <a:ext cx="3130054"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venir Book"/>
              </a:rPr>
              <a:t>Classic Approach</a:t>
            </a:r>
          </a:p>
        </p:txBody>
      </p:sp>
      <p:sp>
        <p:nvSpPr>
          <p:cNvPr id="15" name="TextBox 14"/>
          <p:cNvSpPr txBox="1"/>
          <p:nvPr/>
        </p:nvSpPr>
        <p:spPr>
          <a:xfrm rot="3216082">
            <a:off x="8725688" y="3628662"/>
            <a:ext cx="3207439"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rial"/>
              </a:rPr>
              <a:t>Data </a:t>
            </a:r>
            <a:r>
              <a:rPr lang="en-US" sz="1800" kern="0" dirty="0">
                <a:latin typeface="+mn-lt"/>
                <a:ea typeface="Arial Unicode MS" pitchFamily="34" charset="-128"/>
                <a:cs typeface="Avenir Book"/>
              </a:rPr>
              <a:t>Centric</a:t>
            </a:r>
            <a:r>
              <a:rPr lang="en-US" sz="1800" kern="0" dirty="0">
                <a:latin typeface="+mn-lt"/>
                <a:ea typeface="Arial Unicode MS" pitchFamily="34" charset="-128"/>
                <a:cs typeface="Arial"/>
              </a:rPr>
              <a:t> Approach</a:t>
            </a:r>
          </a:p>
        </p:txBody>
      </p:sp>
      <p:sp>
        <p:nvSpPr>
          <p:cNvPr id="17" name="Isosceles Triangle 16"/>
          <p:cNvSpPr/>
          <p:nvPr/>
        </p:nvSpPr>
        <p:spPr bwMode="gray">
          <a:xfrm>
            <a:off x="4096819" y="3538012"/>
            <a:ext cx="2125015" cy="270790"/>
          </a:xfrm>
          <a:prstGeom prst="triangle">
            <a:avLst/>
          </a:prstGeom>
          <a:solidFill>
            <a:srgbClr val="F0AB00"/>
          </a:solid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Isosceles Triangle 17"/>
          <p:cNvSpPr/>
          <p:nvPr/>
        </p:nvSpPr>
        <p:spPr bwMode="gray">
          <a:xfrm rot="10800000">
            <a:off x="6235715" y="3568929"/>
            <a:ext cx="2125015" cy="245846"/>
          </a:xfrm>
          <a:prstGeom prst="triangle">
            <a:avLst/>
          </a:prstGeom>
          <a:solidFill>
            <a:schemeClr val="accent3"/>
          </a:solidFill>
          <a:ln w="19050" cmpd="sng" algn="ctr">
            <a:solidFill>
              <a:schemeClr val="accent3"/>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0" name="TextBox 19"/>
          <p:cNvSpPr txBox="1"/>
          <p:nvPr/>
        </p:nvSpPr>
        <p:spPr>
          <a:xfrm>
            <a:off x="1621984" y="2043532"/>
            <a:ext cx="2122236" cy="984657"/>
          </a:xfrm>
          <a:prstGeom prst="rect">
            <a:avLst/>
          </a:prstGeom>
          <a:noFill/>
          <a:ln w="19050" cmpd="sng">
            <a:noFill/>
          </a:ln>
        </p:spPr>
        <p:txBody>
          <a:bodyPr wrap="square" lIns="0" tIns="0" rIns="0" bIns="0" rtlCol="0">
            <a:spAutoFit/>
          </a:bodyPr>
          <a:lstStyle/>
          <a:p>
            <a:pPr algn="r" fontAlgn="base">
              <a:spcBef>
                <a:spcPts val="600"/>
              </a:spcBef>
              <a:spcAft>
                <a:spcPct val="0"/>
              </a:spcAft>
              <a:buClr>
                <a:srgbClr val="F0AB00"/>
              </a:buClr>
              <a:buSzPct val="80000"/>
            </a:pPr>
            <a:r>
              <a:rPr lang="en-US" sz="1600" b="1" kern="0" dirty="0">
                <a:solidFill>
                  <a:schemeClr val="accent4"/>
                </a:solidFill>
                <a:latin typeface="+mn-lt"/>
                <a:ea typeface="Arial Unicode MS" pitchFamily="34" charset="-128"/>
                <a:cs typeface="Avenir Black"/>
              </a:rPr>
              <a:t>Data-to-Code</a:t>
            </a:r>
            <a:r>
              <a:rPr lang="en-US" sz="1600" kern="0" dirty="0">
                <a:latin typeface="+mn-lt"/>
                <a:ea typeface="Arial Unicode MS" pitchFamily="34" charset="-128"/>
                <a:cs typeface="Avenir Black"/>
              </a:rPr>
              <a:t/>
            </a:r>
            <a:br>
              <a:rPr lang="en-US" sz="1600"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APPLICATION</a:t>
            </a:r>
            <a:r>
              <a:rPr lang="en-US" sz="1600" kern="0" dirty="0">
                <a:latin typeface="+mn-lt"/>
                <a:ea typeface="Arial Unicode MS" pitchFamily="34" charset="-128"/>
                <a:cs typeface="Avenir Book"/>
              </a:rPr>
              <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layer</a:t>
            </a:r>
          </a:p>
        </p:txBody>
      </p:sp>
      <p:sp>
        <p:nvSpPr>
          <p:cNvPr id="21" name="TextBox 20"/>
          <p:cNvSpPr txBox="1"/>
          <p:nvPr/>
        </p:nvSpPr>
        <p:spPr>
          <a:xfrm>
            <a:off x="8669740" y="4610878"/>
            <a:ext cx="2023481" cy="984657"/>
          </a:xfrm>
          <a:prstGeom prst="rect">
            <a:avLst/>
          </a:prstGeom>
          <a:noFill/>
          <a:ln w="19050" cmpd="sng">
            <a:noFill/>
          </a:ln>
        </p:spPr>
        <p:txBody>
          <a:bodyPr wrap="square" lIns="0" tIns="0" rIns="0" bIns="0" rtlCol="0">
            <a:spAutoFit/>
          </a:bodyPr>
          <a:lstStyle/>
          <a:p>
            <a:pPr fontAlgn="base">
              <a:spcBef>
                <a:spcPts val="600"/>
              </a:spcBef>
              <a:spcAft>
                <a:spcPct val="0"/>
              </a:spcAft>
              <a:buClr>
                <a:srgbClr val="F0AB00"/>
              </a:buClr>
              <a:buSzPct val="80000"/>
            </a:pPr>
            <a:r>
              <a:rPr lang="en-US" sz="1600" b="1" kern="0" dirty="0">
                <a:solidFill>
                  <a:schemeClr val="accent3"/>
                </a:solidFill>
                <a:latin typeface="+mn-lt"/>
                <a:ea typeface="Arial Unicode MS" pitchFamily="34" charset="-128"/>
                <a:cs typeface="Avenir Black"/>
              </a:rPr>
              <a:t>Code-to-Data</a:t>
            </a:r>
            <a:r>
              <a:rPr lang="en-US" sz="1600" b="1" kern="0" dirty="0">
                <a:latin typeface="+mn-lt"/>
                <a:ea typeface="Arial Unicode MS" pitchFamily="34" charset="-128"/>
                <a:cs typeface="Avenir Black"/>
              </a:rPr>
              <a:t/>
            </a:r>
            <a:br>
              <a:rPr lang="en-US" sz="1600" b="1"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DATABASE</a:t>
            </a:r>
            <a:r>
              <a:rPr lang="en-US" sz="1600" kern="0" dirty="0">
                <a:latin typeface="+mn-lt"/>
                <a:ea typeface="Arial Unicode MS" pitchFamily="34" charset="-128"/>
                <a:cs typeface="Avenir Book"/>
              </a:rPr>
              <a:t> layer</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7000" y="4234143"/>
            <a:ext cx="1186320" cy="1186320"/>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3296" y="2156829"/>
            <a:ext cx="1180411" cy="1180411"/>
          </a:xfrm>
          <a:prstGeom prst="rect">
            <a:avLst/>
          </a:prstGeom>
        </p:spPr>
      </p:pic>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 Family of Domain Specific Language</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cxnSp>
        <p:nvCxnSpPr>
          <p:cNvPr id="8" name="Straight Connector 7"/>
          <p:cNvCxnSpPr/>
          <p:nvPr/>
        </p:nvCxnSpPr>
        <p:spPr>
          <a:xfrm>
            <a:off x="5958542" y="3804864"/>
            <a:ext cx="3714" cy="61713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544770" y="3200255"/>
            <a:ext cx="3714" cy="483609"/>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077546" y="4436273"/>
            <a:ext cx="1765706" cy="1767133"/>
            <a:chOff x="6630988" y="1524795"/>
            <a:chExt cx="2362994" cy="2362994"/>
          </a:xfrm>
        </p:grpSpPr>
        <p:sp>
          <p:nvSpPr>
            <p:cNvPr id="11" name="Oval 10"/>
            <p:cNvSpPr/>
            <p:nvPr/>
          </p:nvSpPr>
          <p:spPr bwMode="gray">
            <a:xfrm>
              <a:off x="6630988" y="1524795"/>
              <a:ext cx="2362994" cy="2362994"/>
            </a:xfrm>
            <a:prstGeom prst="ellipse">
              <a:avLst/>
            </a:prstGeom>
            <a:noFill/>
            <a:ln w="12700" algn="ctr">
              <a:solidFill>
                <a:schemeClr val="accent5"/>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12" name="Oval 11"/>
            <p:cNvSpPr/>
            <p:nvPr/>
          </p:nvSpPr>
          <p:spPr bwMode="gray">
            <a:xfrm>
              <a:off x="6783388" y="1677195"/>
              <a:ext cx="2048253" cy="2048253"/>
            </a:xfrm>
            <a:prstGeom prst="ellipse">
              <a:avLst/>
            </a:prstGeom>
            <a:solidFill>
              <a:schemeClr val="accent5"/>
            </a:solidFill>
            <a:ln w="12700" algn="ctr">
              <a:no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QL</a:t>
              </a:r>
              <a:endParaRPr lang="en-US" sz="1050" b="1" kern="0" dirty="0">
                <a:solidFill>
                  <a:schemeClr val="bg1"/>
                </a:solidFill>
                <a:ea typeface="Arial Unicode MS" pitchFamily="34" charset="-128"/>
                <a:cs typeface="Arial Unicode MS" pitchFamily="34" charset="-128"/>
              </a:endParaRPr>
            </a:p>
          </p:txBody>
        </p:sp>
      </p:grpSp>
      <p:grpSp>
        <p:nvGrpSpPr>
          <p:cNvPr id="13" name="Group 12"/>
          <p:cNvGrpSpPr/>
          <p:nvPr/>
        </p:nvGrpSpPr>
        <p:grpSpPr>
          <a:xfrm>
            <a:off x="665632" y="1434549"/>
            <a:ext cx="1765706" cy="1765705"/>
            <a:chOff x="6630988" y="1524795"/>
            <a:chExt cx="2362994" cy="2362994"/>
          </a:xfrm>
        </p:grpSpPr>
        <p:sp>
          <p:nvSpPr>
            <p:cNvPr id="15" name="Oval 14"/>
            <p:cNvSpPr/>
            <p:nvPr/>
          </p:nvSpPr>
          <p:spPr bwMode="gray">
            <a:xfrm>
              <a:off x="6630988" y="1524795"/>
              <a:ext cx="2362994" cy="2362994"/>
            </a:xfrm>
            <a:prstGeom prst="ellipse">
              <a:avLst/>
            </a:prstGeom>
            <a:noFill/>
            <a:ln w="12700" algn="ctr">
              <a:solidFill>
                <a:schemeClr val="accent3"/>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16" name="Oval 15"/>
            <p:cNvSpPr/>
            <p:nvPr/>
          </p:nvSpPr>
          <p:spPr bwMode="gray">
            <a:xfrm>
              <a:off x="6783388" y="1677195"/>
              <a:ext cx="2048253" cy="2048253"/>
            </a:xfrm>
            <a:prstGeom prst="ellipse">
              <a:avLst/>
            </a:prstGeom>
            <a:solidFill>
              <a:schemeClr val="accent3"/>
            </a:solidFill>
            <a:ln w="12700" algn="ctr">
              <a:solidFill>
                <a:schemeClr val="accent3"/>
              </a:solid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DDL</a:t>
              </a:r>
            </a:p>
          </p:txBody>
        </p:sp>
      </p:grpSp>
      <p:sp>
        <p:nvSpPr>
          <p:cNvPr id="17" name="Rectangle 16"/>
          <p:cNvSpPr/>
          <p:nvPr/>
        </p:nvSpPr>
        <p:spPr>
          <a:xfrm>
            <a:off x="2458984" y="1690658"/>
            <a:ext cx="3695730"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1400" kern="0" dirty="0">
                <a:ea typeface="Arial Unicode MS" pitchFamily="34" charset="-128"/>
                <a:cs typeface="Arial"/>
              </a:rPr>
              <a:t>Data modelling and retrieval on a higher semantic level </a:t>
            </a:r>
          </a:p>
          <a:p>
            <a:pPr defTabSz="914034" fontAlgn="base">
              <a:spcBef>
                <a:spcPct val="50000"/>
              </a:spcBef>
              <a:spcAft>
                <a:spcPct val="0"/>
              </a:spcAft>
              <a:buClr>
                <a:srgbClr val="F0AB00"/>
              </a:buClr>
              <a:buSzPct val="80000"/>
            </a:pPr>
            <a:r>
              <a:rPr lang="en-GB" sz="1400" kern="0" dirty="0">
                <a:ea typeface="Arial Unicode MS" pitchFamily="34" charset="-128"/>
                <a:cs typeface="Arial"/>
              </a:rPr>
              <a:t>Extends native SQL leads to higher productivity </a:t>
            </a: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
        <p:nvSpPr>
          <p:cNvPr id="18" name="Rectangle 17"/>
          <p:cNvSpPr/>
          <p:nvPr/>
        </p:nvSpPr>
        <p:spPr>
          <a:xfrm>
            <a:off x="1857382" y="4895745"/>
            <a:ext cx="3212734" cy="898432"/>
          </a:xfrm>
          <a:prstGeom prst="rect">
            <a:avLst/>
          </a:prstGeom>
        </p:spPr>
        <p:txBody>
          <a:bodyPr wrap="square">
            <a:noAutofit/>
          </a:bodyPr>
          <a:lstStyle/>
          <a:p>
            <a:pPr algn="r" defTabSz="914034" fontAlgn="base">
              <a:spcBef>
                <a:spcPct val="50000"/>
              </a:spcBef>
              <a:spcAft>
                <a:spcPct val="0"/>
              </a:spcAft>
              <a:buClr>
                <a:srgbClr val="F0AB00"/>
              </a:buClr>
              <a:buSzPct val="80000"/>
            </a:pPr>
            <a:r>
              <a:rPr lang="en-GB" sz="1400" kern="0" dirty="0">
                <a:ea typeface="Arial Unicode MS" pitchFamily="34" charset="-128"/>
                <a:cs typeface="Arial"/>
              </a:rPr>
              <a:t>Consume CDS entities via</a:t>
            </a:r>
            <a:br>
              <a:rPr lang="en-GB" sz="1400" kern="0" dirty="0">
                <a:ea typeface="Arial Unicode MS" pitchFamily="34" charset="-128"/>
                <a:cs typeface="Arial"/>
              </a:rPr>
            </a:br>
            <a:r>
              <a:rPr lang="en-GB" sz="1400" kern="0" dirty="0">
                <a:ea typeface="Arial Unicode MS" pitchFamily="34" charset="-128"/>
                <a:cs typeface="Arial"/>
              </a:rPr>
              <a:t>Open SQL in ABAP</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Fully transparent SQL extensions</a:t>
            </a:r>
          </a:p>
        </p:txBody>
      </p:sp>
      <p:sp>
        <p:nvSpPr>
          <p:cNvPr id="19" name="Rounded Rectangle 18"/>
          <p:cNvSpPr/>
          <p:nvPr/>
        </p:nvSpPr>
        <p:spPr bwMode="gray">
          <a:xfrm>
            <a:off x="653280" y="3683866"/>
            <a:ext cx="3526368" cy="464733"/>
          </a:xfrm>
          <a:prstGeom prst="roundRect">
            <a:avLst>
              <a:gd name="adj" fmla="val 50000"/>
            </a:avLst>
          </a:prstGeom>
          <a:solidFill>
            <a:schemeClr val="accent3"/>
          </a:solidFill>
          <a:ln w="6350" algn="ctr">
            <a:noFill/>
            <a:miter lim="800000"/>
            <a:headEnd/>
            <a:tailEnd/>
          </a:ln>
        </p:spPr>
        <p:txBody>
          <a:bodyPr lIns="179916"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Data Definition Language</a:t>
            </a:r>
          </a:p>
        </p:txBody>
      </p:sp>
      <p:sp>
        <p:nvSpPr>
          <p:cNvPr id="20" name="Rounded Rectangle 19"/>
          <p:cNvSpPr/>
          <p:nvPr/>
        </p:nvSpPr>
        <p:spPr bwMode="gray">
          <a:xfrm>
            <a:off x="7741146" y="3683866"/>
            <a:ext cx="3526368" cy="464733"/>
          </a:xfrm>
          <a:prstGeom prst="roundRect">
            <a:avLst>
              <a:gd name="adj" fmla="val 5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Data Control Language</a:t>
            </a:r>
          </a:p>
        </p:txBody>
      </p:sp>
      <p:sp>
        <p:nvSpPr>
          <p:cNvPr id="21" name="Rectangle 20"/>
          <p:cNvSpPr/>
          <p:nvPr/>
        </p:nvSpPr>
        <p:spPr>
          <a:xfrm>
            <a:off x="6232135" y="1690659"/>
            <a:ext cx="3212734" cy="1647058"/>
          </a:xfrm>
          <a:prstGeom prst="rect">
            <a:avLst/>
          </a:prstGeom>
        </p:spPr>
        <p:txBody>
          <a:bodyPr wrap="square">
            <a:noAutofit/>
          </a:bodyPr>
          <a:lstStyle/>
          <a:p>
            <a:pPr algn="r" defTabSz="914034" fontAlgn="base">
              <a:spcBef>
                <a:spcPct val="50000"/>
              </a:spcBef>
              <a:spcAft>
                <a:spcPct val="0"/>
              </a:spcAft>
              <a:buClr>
                <a:srgbClr val="F0AB00"/>
              </a:buClr>
              <a:buSzPct val="80000"/>
            </a:pPr>
            <a:r>
              <a:rPr lang="en-GB" sz="1400" kern="0" dirty="0">
                <a:ea typeface="Arial Unicode MS" pitchFamily="34" charset="-128"/>
                <a:cs typeface="Arial"/>
              </a:rPr>
              <a:t>Define authorizations for DDL views</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Modelled and declarative approach</a:t>
            </a:r>
          </a:p>
          <a:p>
            <a:pPr algn="r" defTabSz="914034" fontAlgn="base">
              <a:spcBef>
                <a:spcPct val="50000"/>
              </a:spcBef>
              <a:spcAft>
                <a:spcPct val="0"/>
              </a:spcAft>
              <a:buClr>
                <a:srgbClr val="F0AB00"/>
              </a:buClr>
              <a:buSzPct val="80000"/>
            </a:pPr>
            <a:r>
              <a:rPr lang="en-GB" sz="1400" kern="0" dirty="0">
                <a:ea typeface="Arial Unicode MS" pitchFamily="34" charset="-128"/>
                <a:cs typeface="Arial"/>
              </a:rPr>
              <a:t>Integrates with classic authorization concepts</a:t>
            </a:r>
          </a:p>
        </p:txBody>
      </p:sp>
      <p:sp>
        <p:nvSpPr>
          <p:cNvPr id="22" name="Rectangle 21"/>
          <p:cNvSpPr/>
          <p:nvPr/>
        </p:nvSpPr>
        <p:spPr bwMode="gray">
          <a:xfrm>
            <a:off x="3659839" y="3683866"/>
            <a:ext cx="520150" cy="464733"/>
          </a:xfrm>
          <a:prstGeom prst="rect">
            <a:avLst/>
          </a:prstGeom>
          <a:solidFill>
            <a:schemeClr val="accent3"/>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sp>
        <p:nvSpPr>
          <p:cNvPr id="23" name="Rectangle 22"/>
          <p:cNvSpPr/>
          <p:nvPr/>
        </p:nvSpPr>
        <p:spPr bwMode="gray">
          <a:xfrm>
            <a:off x="7741146" y="3683866"/>
            <a:ext cx="520150" cy="464733"/>
          </a:xfrm>
          <a:prstGeom prst="rect">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sp>
        <p:nvSpPr>
          <p:cNvPr id="24" name="Rounded Rectangle 23"/>
          <p:cNvSpPr/>
          <p:nvPr/>
        </p:nvSpPr>
        <p:spPr bwMode="gray">
          <a:xfrm>
            <a:off x="4197214" y="3683866"/>
            <a:ext cx="3526368" cy="464733"/>
          </a:xfrm>
          <a:prstGeom prst="roundRect">
            <a:avLst>
              <a:gd name="adj" fmla="val 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Query Language</a:t>
            </a:r>
          </a:p>
        </p:txBody>
      </p:sp>
      <p:cxnSp>
        <p:nvCxnSpPr>
          <p:cNvPr id="25" name="Straight Connector 24"/>
          <p:cNvCxnSpPr/>
          <p:nvPr/>
        </p:nvCxnSpPr>
        <p:spPr>
          <a:xfrm flipH="1">
            <a:off x="10380948" y="3200255"/>
            <a:ext cx="3714" cy="483609"/>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9501810" y="1434549"/>
            <a:ext cx="1765706" cy="1765705"/>
            <a:chOff x="6630988" y="1524795"/>
            <a:chExt cx="2362994" cy="2362994"/>
          </a:xfrm>
        </p:grpSpPr>
        <p:sp>
          <p:nvSpPr>
            <p:cNvPr id="27" name="Oval 26"/>
            <p:cNvSpPr/>
            <p:nvPr/>
          </p:nvSpPr>
          <p:spPr bwMode="gray">
            <a:xfrm>
              <a:off x="6630988" y="1524795"/>
              <a:ext cx="2362994" cy="2362994"/>
            </a:xfrm>
            <a:prstGeom prst="ellipse">
              <a:avLst/>
            </a:prstGeom>
            <a:noFill/>
            <a:ln w="12700" algn="ctr">
              <a:solidFill>
                <a:schemeClr val="accent6">
                  <a:lumMod val="50000"/>
                </a:schemeClr>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28" name="Oval 27"/>
            <p:cNvSpPr/>
            <p:nvPr/>
          </p:nvSpPr>
          <p:spPr bwMode="gray">
            <a:xfrm>
              <a:off x="6783388" y="1677195"/>
              <a:ext cx="2048253" cy="2048253"/>
            </a:xfrm>
            <a:prstGeom prst="ellipse">
              <a:avLst/>
            </a:prstGeom>
            <a:solidFill>
              <a:schemeClr val="accent6">
                <a:lumMod val="50000"/>
              </a:schemeClr>
            </a:solidFill>
            <a:ln w="12700" algn="ctr">
              <a:no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DCL</a:t>
              </a:r>
            </a:p>
          </p:txBody>
        </p:sp>
      </p:grpSp>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5899</TotalTime>
  <Words>2149</Words>
  <Application>Microsoft Office PowerPoint</Application>
  <PresentationFormat>Widescreen</PresentationFormat>
  <Paragraphs>312</Paragraphs>
  <Slides>27</Slides>
  <Notes>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27</vt:i4>
      </vt:variant>
    </vt:vector>
  </HeadingPairs>
  <TitlesOfParts>
    <vt:vector size="42" baseType="lpstr">
      <vt:lpstr>Arial Unicode MS</vt:lpstr>
      <vt:lpstr>Arial</vt:lpstr>
      <vt:lpstr>Arial</vt:lpstr>
      <vt:lpstr>Avenir Black</vt:lpstr>
      <vt:lpstr>Avenir Book</vt:lpstr>
      <vt:lpstr>Avenir Light</vt:lpstr>
      <vt:lpstr>Calibri</vt:lpstr>
      <vt:lpstr>Calibri Light</vt:lpstr>
      <vt:lpstr>Candara</vt:lpstr>
      <vt:lpstr>Cooper Black</vt:lpstr>
      <vt:lpstr>Open Sans</vt:lpstr>
      <vt:lpstr>Optima</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539</cp:revision>
  <dcterms:created xsi:type="dcterms:W3CDTF">2016-07-10T03:33:26Z</dcterms:created>
  <dcterms:modified xsi:type="dcterms:W3CDTF">2021-05-03T07:17:57Z</dcterms:modified>
</cp:coreProperties>
</file>